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90" r:id="rId2"/>
    <p:sldId id="291" r:id="rId3"/>
    <p:sldId id="292" r:id="rId4"/>
    <p:sldId id="271" r:id="rId5"/>
    <p:sldId id="295" r:id="rId6"/>
    <p:sldId id="274" r:id="rId7"/>
    <p:sldId id="294" r:id="rId8"/>
    <p:sldId id="277" r:id="rId9"/>
    <p:sldId id="273" r:id="rId10"/>
    <p:sldId id="293" r:id="rId11"/>
    <p:sldId id="275" r:id="rId12"/>
    <p:sldId id="296" r:id="rId13"/>
    <p:sldId id="276" r:id="rId14"/>
    <p:sldId id="279" r:id="rId15"/>
    <p:sldId id="278" r:id="rId16"/>
    <p:sldId id="280" r:id="rId17"/>
    <p:sldId id="281" r:id="rId18"/>
    <p:sldId id="297" r:id="rId19"/>
    <p:sldId id="282" r:id="rId20"/>
    <p:sldId id="283" r:id="rId21"/>
    <p:sldId id="284" r:id="rId22"/>
    <p:sldId id="285" r:id="rId23"/>
    <p:sldId id="286" r:id="rId24"/>
    <p:sldId id="287" r:id="rId25"/>
    <p:sldId id="28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40F549-419B-4D91-8415-97EF6F3F590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6CF23D5-9F15-40DB-855C-0568F7E05227}">
      <dgm:prSet/>
      <dgm:spPr/>
      <dgm:t>
        <a:bodyPr/>
        <a:lstStyle/>
        <a:p>
          <a:r>
            <a:rPr lang="en-GB" b="1" baseline="0" dirty="0"/>
            <a:t>The Old Stone Age: </a:t>
          </a:r>
          <a:r>
            <a:rPr lang="en-GB" b="0" baseline="0" dirty="0"/>
            <a:t>The very first men of all are called </a:t>
          </a:r>
          <a:r>
            <a:rPr lang="en-GB" b="0" i="1" baseline="0" dirty="0"/>
            <a:t>Eolithic</a:t>
          </a:r>
          <a:r>
            <a:rPr lang="en-GB" b="0" baseline="0" dirty="0"/>
            <a:t>, from a Greek word meaning “early stone.”</a:t>
          </a:r>
        </a:p>
        <a:p>
          <a:r>
            <a:rPr lang="en-GB" b="0" baseline="0" dirty="0"/>
            <a:t>Coming from Iberian (Spanish) peninsula, Those people were small, dark, and long-headed people and they are though to be forefathers of dark-haired inhabitants of Wales and Cornwall.</a:t>
          </a:r>
          <a:endParaRPr lang="en-US" dirty="0"/>
        </a:p>
      </dgm:t>
    </dgm:pt>
    <dgm:pt modelId="{24A0C36C-83ED-4516-B3A4-D951F60A2453}" type="parTrans" cxnId="{F92A366D-8699-4A8E-B215-28A5495A8E93}">
      <dgm:prSet/>
      <dgm:spPr/>
      <dgm:t>
        <a:bodyPr/>
        <a:lstStyle/>
        <a:p>
          <a:endParaRPr lang="en-US"/>
        </a:p>
      </dgm:t>
    </dgm:pt>
    <dgm:pt modelId="{5BD57D51-342D-484D-88D1-064EECD5EAEE}" type="sibTrans" cxnId="{F92A366D-8699-4A8E-B215-28A5495A8E93}">
      <dgm:prSet/>
      <dgm:spPr/>
      <dgm:t>
        <a:bodyPr/>
        <a:lstStyle/>
        <a:p>
          <a:endParaRPr lang="en-US"/>
        </a:p>
      </dgm:t>
    </dgm:pt>
    <dgm:pt modelId="{5717E588-5603-449C-A263-4227D22A387C}">
      <dgm:prSet/>
      <dgm:spPr/>
      <dgm:t>
        <a:bodyPr/>
        <a:lstStyle/>
        <a:p>
          <a:r>
            <a:rPr lang="en-GB" b="0" i="1" baseline="0" dirty="0" err="1"/>
            <a:t>Palæolithic</a:t>
          </a:r>
          <a:r>
            <a:rPr lang="en-GB" b="0" baseline="0" dirty="0"/>
            <a:t> (Old Stone Age) men came after them</a:t>
          </a:r>
          <a:r>
            <a:rPr lang="tr-TR" b="0" baseline="0" dirty="0"/>
            <a:t>.</a:t>
          </a:r>
          <a:endParaRPr lang="en-US" dirty="0"/>
        </a:p>
      </dgm:t>
    </dgm:pt>
    <dgm:pt modelId="{5C621DF8-42A6-46E6-9372-A889ECCF01FF}" type="parTrans" cxnId="{0CF829B2-2600-4F1D-B850-5DBF8B791A64}">
      <dgm:prSet/>
      <dgm:spPr/>
      <dgm:t>
        <a:bodyPr/>
        <a:lstStyle/>
        <a:p>
          <a:endParaRPr lang="en-US"/>
        </a:p>
      </dgm:t>
    </dgm:pt>
    <dgm:pt modelId="{AAC43BB8-9EC1-4DF6-B52B-B8E9A3AC1C36}" type="sibTrans" cxnId="{0CF829B2-2600-4F1D-B850-5DBF8B791A64}">
      <dgm:prSet/>
      <dgm:spPr/>
      <dgm:t>
        <a:bodyPr/>
        <a:lstStyle/>
        <a:p>
          <a:endParaRPr lang="en-US"/>
        </a:p>
      </dgm:t>
    </dgm:pt>
    <dgm:pt modelId="{D383B34D-2A10-BF42-98B1-5E60D6F91A1B}" type="pres">
      <dgm:prSet presAssocID="{7040F549-419B-4D91-8415-97EF6F3F590D}" presName="hierChild1" presStyleCnt="0">
        <dgm:presLayoutVars>
          <dgm:chPref val="1"/>
          <dgm:dir/>
          <dgm:animOne val="branch"/>
          <dgm:animLvl val="lvl"/>
          <dgm:resizeHandles/>
        </dgm:presLayoutVars>
      </dgm:prSet>
      <dgm:spPr/>
    </dgm:pt>
    <dgm:pt modelId="{05DF6F9C-D8A0-DB40-8DD1-110AB89A5A71}" type="pres">
      <dgm:prSet presAssocID="{26CF23D5-9F15-40DB-855C-0568F7E05227}" presName="hierRoot1" presStyleCnt="0"/>
      <dgm:spPr/>
    </dgm:pt>
    <dgm:pt modelId="{7704DCB5-3F4B-D94B-829B-4EFC791E8978}" type="pres">
      <dgm:prSet presAssocID="{26CF23D5-9F15-40DB-855C-0568F7E05227}" presName="composite" presStyleCnt="0"/>
      <dgm:spPr/>
    </dgm:pt>
    <dgm:pt modelId="{1C250A82-E9E1-0844-8E6E-CDB933BAA850}" type="pres">
      <dgm:prSet presAssocID="{26CF23D5-9F15-40DB-855C-0568F7E05227}" presName="background" presStyleLbl="node0" presStyleIdx="0" presStyleCnt="2"/>
      <dgm:spPr/>
    </dgm:pt>
    <dgm:pt modelId="{7A597133-0A89-2B4F-8FD9-C05F1C91BC94}" type="pres">
      <dgm:prSet presAssocID="{26CF23D5-9F15-40DB-855C-0568F7E05227}" presName="text" presStyleLbl="fgAcc0" presStyleIdx="0" presStyleCnt="2">
        <dgm:presLayoutVars>
          <dgm:chPref val="3"/>
        </dgm:presLayoutVars>
      </dgm:prSet>
      <dgm:spPr/>
    </dgm:pt>
    <dgm:pt modelId="{58D98065-B2FE-EF40-AC03-FE3BD82ADB6C}" type="pres">
      <dgm:prSet presAssocID="{26CF23D5-9F15-40DB-855C-0568F7E05227}" presName="hierChild2" presStyleCnt="0"/>
      <dgm:spPr/>
    </dgm:pt>
    <dgm:pt modelId="{0E87DC74-B04D-934D-8F9A-495EF1002F3B}" type="pres">
      <dgm:prSet presAssocID="{5717E588-5603-449C-A263-4227D22A387C}" presName="hierRoot1" presStyleCnt="0"/>
      <dgm:spPr/>
    </dgm:pt>
    <dgm:pt modelId="{8ABAD626-DB95-6B40-B1DE-EEF493A4A998}" type="pres">
      <dgm:prSet presAssocID="{5717E588-5603-449C-A263-4227D22A387C}" presName="composite" presStyleCnt="0"/>
      <dgm:spPr/>
    </dgm:pt>
    <dgm:pt modelId="{37897933-71C7-2445-BDF5-A38BBFA23A9F}" type="pres">
      <dgm:prSet presAssocID="{5717E588-5603-449C-A263-4227D22A387C}" presName="background" presStyleLbl="node0" presStyleIdx="1" presStyleCnt="2"/>
      <dgm:spPr/>
    </dgm:pt>
    <dgm:pt modelId="{68CA40E2-38A9-6746-882C-9F760FEBE4D7}" type="pres">
      <dgm:prSet presAssocID="{5717E588-5603-449C-A263-4227D22A387C}" presName="text" presStyleLbl="fgAcc0" presStyleIdx="1" presStyleCnt="2">
        <dgm:presLayoutVars>
          <dgm:chPref val="3"/>
        </dgm:presLayoutVars>
      </dgm:prSet>
      <dgm:spPr/>
    </dgm:pt>
    <dgm:pt modelId="{C2BA5BC4-6C83-0048-9A69-98A2ED34880F}" type="pres">
      <dgm:prSet presAssocID="{5717E588-5603-449C-A263-4227D22A387C}" presName="hierChild2" presStyleCnt="0"/>
      <dgm:spPr/>
    </dgm:pt>
  </dgm:ptLst>
  <dgm:cxnLst>
    <dgm:cxn modelId="{979F4C2A-311C-D049-BA03-230FD2FC7DF9}" type="presOf" srcId="{5717E588-5603-449C-A263-4227D22A387C}" destId="{68CA40E2-38A9-6746-882C-9F760FEBE4D7}" srcOrd="0" destOrd="0" presId="urn:microsoft.com/office/officeart/2005/8/layout/hierarchy1"/>
    <dgm:cxn modelId="{F92A366D-8699-4A8E-B215-28A5495A8E93}" srcId="{7040F549-419B-4D91-8415-97EF6F3F590D}" destId="{26CF23D5-9F15-40DB-855C-0568F7E05227}" srcOrd="0" destOrd="0" parTransId="{24A0C36C-83ED-4516-B3A4-D951F60A2453}" sibTransId="{5BD57D51-342D-484D-88D1-064EECD5EAEE}"/>
    <dgm:cxn modelId="{1F35856D-50E4-264C-82CC-D0995DFD5FD3}" type="presOf" srcId="{26CF23D5-9F15-40DB-855C-0568F7E05227}" destId="{7A597133-0A89-2B4F-8FD9-C05F1C91BC94}" srcOrd="0" destOrd="0" presId="urn:microsoft.com/office/officeart/2005/8/layout/hierarchy1"/>
    <dgm:cxn modelId="{0CF829B2-2600-4F1D-B850-5DBF8B791A64}" srcId="{7040F549-419B-4D91-8415-97EF6F3F590D}" destId="{5717E588-5603-449C-A263-4227D22A387C}" srcOrd="1" destOrd="0" parTransId="{5C621DF8-42A6-46E6-9372-A889ECCF01FF}" sibTransId="{AAC43BB8-9EC1-4DF6-B52B-B8E9A3AC1C36}"/>
    <dgm:cxn modelId="{D1661FDD-2546-714C-8532-C4658A5FAE68}" type="presOf" srcId="{7040F549-419B-4D91-8415-97EF6F3F590D}" destId="{D383B34D-2A10-BF42-98B1-5E60D6F91A1B}" srcOrd="0" destOrd="0" presId="urn:microsoft.com/office/officeart/2005/8/layout/hierarchy1"/>
    <dgm:cxn modelId="{01D632CF-B622-7E46-BB37-59F0229336E2}" type="presParOf" srcId="{D383B34D-2A10-BF42-98B1-5E60D6F91A1B}" destId="{05DF6F9C-D8A0-DB40-8DD1-110AB89A5A71}" srcOrd="0" destOrd="0" presId="urn:microsoft.com/office/officeart/2005/8/layout/hierarchy1"/>
    <dgm:cxn modelId="{9843FFFC-076C-6543-AFC1-6919D2085C45}" type="presParOf" srcId="{05DF6F9C-D8A0-DB40-8DD1-110AB89A5A71}" destId="{7704DCB5-3F4B-D94B-829B-4EFC791E8978}" srcOrd="0" destOrd="0" presId="urn:microsoft.com/office/officeart/2005/8/layout/hierarchy1"/>
    <dgm:cxn modelId="{66A59CD8-65DA-AF4E-832F-BF0F1329630F}" type="presParOf" srcId="{7704DCB5-3F4B-D94B-829B-4EFC791E8978}" destId="{1C250A82-E9E1-0844-8E6E-CDB933BAA850}" srcOrd="0" destOrd="0" presId="urn:microsoft.com/office/officeart/2005/8/layout/hierarchy1"/>
    <dgm:cxn modelId="{042DFD4A-E7BD-5940-A865-1E8F5EEB67DC}" type="presParOf" srcId="{7704DCB5-3F4B-D94B-829B-4EFC791E8978}" destId="{7A597133-0A89-2B4F-8FD9-C05F1C91BC94}" srcOrd="1" destOrd="0" presId="urn:microsoft.com/office/officeart/2005/8/layout/hierarchy1"/>
    <dgm:cxn modelId="{B40B61B0-A462-BC42-811C-B08827374945}" type="presParOf" srcId="{05DF6F9C-D8A0-DB40-8DD1-110AB89A5A71}" destId="{58D98065-B2FE-EF40-AC03-FE3BD82ADB6C}" srcOrd="1" destOrd="0" presId="urn:microsoft.com/office/officeart/2005/8/layout/hierarchy1"/>
    <dgm:cxn modelId="{D516F089-5F41-2C4C-B314-F71D2E1D05DF}" type="presParOf" srcId="{D383B34D-2A10-BF42-98B1-5E60D6F91A1B}" destId="{0E87DC74-B04D-934D-8F9A-495EF1002F3B}" srcOrd="1" destOrd="0" presId="urn:microsoft.com/office/officeart/2005/8/layout/hierarchy1"/>
    <dgm:cxn modelId="{E8A949DF-BC11-754A-8B78-B80EAC432FFE}" type="presParOf" srcId="{0E87DC74-B04D-934D-8F9A-495EF1002F3B}" destId="{8ABAD626-DB95-6B40-B1DE-EEF493A4A998}" srcOrd="0" destOrd="0" presId="urn:microsoft.com/office/officeart/2005/8/layout/hierarchy1"/>
    <dgm:cxn modelId="{D96AF7C2-06C0-424B-BC87-9462FE172AF9}" type="presParOf" srcId="{8ABAD626-DB95-6B40-B1DE-EEF493A4A998}" destId="{37897933-71C7-2445-BDF5-A38BBFA23A9F}" srcOrd="0" destOrd="0" presId="urn:microsoft.com/office/officeart/2005/8/layout/hierarchy1"/>
    <dgm:cxn modelId="{6F6C9BF5-4324-7D4F-A1EC-7BACF3E56C10}" type="presParOf" srcId="{8ABAD626-DB95-6B40-B1DE-EEF493A4A998}" destId="{68CA40E2-38A9-6746-882C-9F760FEBE4D7}" srcOrd="1" destOrd="0" presId="urn:microsoft.com/office/officeart/2005/8/layout/hierarchy1"/>
    <dgm:cxn modelId="{A7862170-D47B-5041-8B58-798F2F560D88}" type="presParOf" srcId="{0E87DC74-B04D-934D-8F9A-495EF1002F3B}" destId="{C2BA5BC4-6C83-0048-9A69-98A2ED34880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50A82-E9E1-0844-8E6E-CDB933BAA850}">
      <dsp:nvSpPr>
        <dsp:cNvPr id="0" name=""/>
        <dsp:cNvSpPr/>
      </dsp:nvSpPr>
      <dsp:spPr>
        <a:xfrm>
          <a:off x="1200" y="118440"/>
          <a:ext cx="4214008" cy="26758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597133-0A89-2B4F-8FD9-C05F1C91BC94}">
      <dsp:nvSpPr>
        <dsp:cNvPr id="0" name=""/>
        <dsp:cNvSpPr/>
      </dsp:nvSpPr>
      <dsp:spPr>
        <a:xfrm>
          <a:off x="469423" y="563252"/>
          <a:ext cx="4214008" cy="26758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baseline="0" dirty="0"/>
            <a:t>The Old Stone Age: </a:t>
          </a:r>
          <a:r>
            <a:rPr lang="en-GB" sz="1300" b="0" kern="1200" baseline="0" dirty="0"/>
            <a:t>The very first men of all are called </a:t>
          </a:r>
          <a:r>
            <a:rPr lang="en-GB" sz="1300" b="0" i="1" kern="1200" baseline="0" dirty="0"/>
            <a:t>Eolithic</a:t>
          </a:r>
          <a:r>
            <a:rPr lang="en-GB" sz="1300" b="0" kern="1200" baseline="0" dirty="0"/>
            <a:t>, from a Greek word meaning “early stone.”</a:t>
          </a:r>
        </a:p>
        <a:p>
          <a:pPr marL="0" lvl="0" indent="0" algn="ctr" defTabSz="577850">
            <a:lnSpc>
              <a:spcPct val="90000"/>
            </a:lnSpc>
            <a:spcBef>
              <a:spcPct val="0"/>
            </a:spcBef>
            <a:spcAft>
              <a:spcPct val="35000"/>
            </a:spcAft>
            <a:buNone/>
          </a:pPr>
          <a:r>
            <a:rPr lang="en-GB" sz="1300" b="0" kern="1200" baseline="0" dirty="0"/>
            <a:t>Coming from Iberian (Spanish) peninsula, Those people were small, dark, and long-headed people and they are though to be forefathers of dark-haired inhabitants of Wales and Cornwall.</a:t>
          </a:r>
          <a:endParaRPr lang="en-US" sz="1300" kern="1200" dirty="0"/>
        </a:p>
      </dsp:txBody>
      <dsp:txXfrm>
        <a:off x="547797" y="641626"/>
        <a:ext cx="4057260" cy="2519147"/>
      </dsp:txXfrm>
    </dsp:sp>
    <dsp:sp modelId="{37897933-71C7-2445-BDF5-A38BBFA23A9F}">
      <dsp:nvSpPr>
        <dsp:cNvPr id="0" name=""/>
        <dsp:cNvSpPr/>
      </dsp:nvSpPr>
      <dsp:spPr>
        <a:xfrm>
          <a:off x="5151655" y="118440"/>
          <a:ext cx="4214008" cy="26758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CA40E2-38A9-6746-882C-9F760FEBE4D7}">
      <dsp:nvSpPr>
        <dsp:cNvPr id="0" name=""/>
        <dsp:cNvSpPr/>
      </dsp:nvSpPr>
      <dsp:spPr>
        <a:xfrm>
          <a:off x="5619878" y="563252"/>
          <a:ext cx="4214008" cy="26758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0" i="1" kern="1200" baseline="0" dirty="0" err="1"/>
            <a:t>Palæolithic</a:t>
          </a:r>
          <a:r>
            <a:rPr lang="en-GB" sz="1300" b="0" kern="1200" baseline="0" dirty="0"/>
            <a:t> (Old Stone Age) men came after them</a:t>
          </a:r>
          <a:r>
            <a:rPr lang="tr-TR" sz="1300" b="0" kern="1200" baseline="0" dirty="0"/>
            <a:t>.</a:t>
          </a:r>
          <a:endParaRPr lang="en-US" sz="1300" kern="1200" dirty="0"/>
        </a:p>
      </dsp:txBody>
      <dsp:txXfrm>
        <a:off x="5698252" y="641626"/>
        <a:ext cx="4057260" cy="25191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2/21/24</a:t>
            </a:fld>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58356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2/21/24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283966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2/21/24</a:t>
            </a:fld>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180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2/21/24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8327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2/21/24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315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2/21/24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385173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2/21/24</a:t>
            </a:fld>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51503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2/21/24</a:t>
            </a:fld>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55228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2/21/24</a:t>
            </a:fld>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extLst>
      <p:ext uri="{BB962C8B-B14F-4D97-AF65-F5344CB8AC3E}">
        <p14:creationId xmlns:p14="http://schemas.microsoft.com/office/powerpoint/2010/main" val="26806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2/21/24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2012428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2/21/24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162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2/21/24</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61855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62" r:id="rId4"/>
    <p:sldLayoutId id="2147483663" r:id="rId5"/>
    <p:sldLayoutId id="2147483668" r:id="rId6"/>
    <p:sldLayoutId id="2147483664" r:id="rId7"/>
    <p:sldLayoutId id="2147483665" r:id="rId8"/>
    <p:sldLayoutId id="2147483666" r:id="rId9"/>
    <p:sldLayoutId id="2147483667" r:id="rId10"/>
    <p:sldLayoutId id="2147483669" r:id="rId11"/>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tr-TR"/>
          </a:p>
        </p:txBody>
      </p:sp>
      <p:sp>
        <p:nvSpPr>
          <p:cNvPr id="1035" name="Rectangle 1034">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7" name="Rectangle 1036">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1038">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095508"/>
            <a:ext cx="4668819"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B3D5677-DFF6-2414-2345-045CCC76B766}"/>
              </a:ext>
            </a:extLst>
          </p:cNvPr>
          <p:cNvSpPr>
            <a:spLocks noGrp="1"/>
          </p:cNvSpPr>
          <p:nvPr>
            <p:ph type="title"/>
          </p:nvPr>
        </p:nvSpPr>
        <p:spPr>
          <a:xfrm>
            <a:off x="463825" y="1709530"/>
            <a:ext cx="3754671" cy="2528515"/>
          </a:xfrm>
        </p:spPr>
        <p:txBody>
          <a:bodyPr vert="horz" lIns="109728" tIns="109728" rIns="109728" bIns="91440" rtlCol="0" anchor="b">
            <a:normAutofit/>
          </a:bodyPr>
          <a:lstStyle/>
          <a:p>
            <a:pPr>
              <a:lnSpc>
                <a:spcPct val="115000"/>
              </a:lnSpc>
            </a:pPr>
            <a:r>
              <a:rPr lang="en-US" sz="2800" b="0" cap="all" dirty="0">
                <a:solidFill>
                  <a:schemeClr val="bg1"/>
                </a:solidFill>
              </a:rPr>
              <a:t>ELIT214 BRITISH CULTURAL HISTORY</a:t>
            </a:r>
            <a:br>
              <a:rPr lang="en-US" sz="2800" b="0" cap="all" dirty="0">
                <a:solidFill>
                  <a:schemeClr val="bg1"/>
                </a:solidFill>
              </a:rPr>
            </a:br>
            <a:r>
              <a:rPr lang="en-US" sz="2800" b="0" cap="all" dirty="0">
                <a:solidFill>
                  <a:schemeClr val="bg1"/>
                </a:solidFill>
              </a:rPr>
              <a:t>Week-2</a:t>
            </a:r>
          </a:p>
        </p:txBody>
      </p:sp>
      <p:sp>
        <p:nvSpPr>
          <p:cNvPr id="1041" name="Rectangle 1040">
            <a:extLst>
              <a:ext uri="{FF2B5EF4-FFF2-40B4-BE49-F238E27FC236}">
                <a16:creationId xmlns:a16="http://schemas.microsoft.com/office/drawing/2014/main" id="{BBD49B71-B686-4DFD-93AD-40CB19B62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2066" y="0"/>
            <a:ext cx="7519934"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tonehenge - Wikipedia">
            <a:extLst>
              <a:ext uri="{FF2B5EF4-FFF2-40B4-BE49-F238E27FC236}">
                <a16:creationId xmlns:a16="http://schemas.microsoft.com/office/drawing/2014/main" id="{60537021-6DCF-9E47-0D4E-1DC3C6795C3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312285" y="1268372"/>
            <a:ext cx="6236248" cy="4671166"/>
          </a:xfrm>
          <a:prstGeom prst="rect">
            <a:avLst/>
          </a:prstGeom>
          <a:noFill/>
          <a:extLst>
            <a:ext uri="{909E8E84-426E-40DD-AFC4-6F175D3DCCD1}">
              <a14:hiddenFill xmlns:a14="http://schemas.microsoft.com/office/drawing/2010/main">
                <a:solidFill>
                  <a:srgbClr val="FFFFFF"/>
                </a:solidFill>
              </a14:hiddenFill>
            </a:ext>
          </a:extLst>
        </p:spPr>
      </p:pic>
      <p:sp>
        <p:nvSpPr>
          <p:cNvPr id="1043" name="Rectangle 1042">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6534"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725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99" name="Rectangle 2082">
            <a:extLst>
              <a:ext uri="{FF2B5EF4-FFF2-40B4-BE49-F238E27FC236}">
                <a16:creationId xmlns:a16="http://schemas.microsoft.com/office/drawing/2014/main" id="{DA4E7B50-D68C-43EB-930F-EA442A13A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0" name="Rectangle 2084">
            <a:extLst>
              <a:ext uri="{FF2B5EF4-FFF2-40B4-BE49-F238E27FC236}">
                <a16:creationId xmlns:a16="http://schemas.microsoft.com/office/drawing/2014/main" id="{02822754-E01B-4742-88B9-BE0984BAF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1" name="Rectangle 2086">
            <a:extLst>
              <a:ext uri="{FF2B5EF4-FFF2-40B4-BE49-F238E27FC236}">
                <a16:creationId xmlns:a16="http://schemas.microsoft.com/office/drawing/2014/main" id="{387C5BBA-BBE2-4821-96CF-38FC49570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2" name="Rectangle 2088">
            <a:extLst>
              <a:ext uri="{FF2B5EF4-FFF2-40B4-BE49-F238E27FC236}">
                <a16:creationId xmlns:a16="http://schemas.microsoft.com/office/drawing/2014/main" id="{3611DA2B-4CF7-4A57-82AC-FA120DE44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1095508"/>
            <a:ext cx="12187426"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23CF3371-4421-68B4-9C54-58A4E6F641EC}"/>
              </a:ext>
            </a:extLst>
          </p:cNvPr>
          <p:cNvSpPr>
            <a:spLocks noGrp="1"/>
          </p:cNvSpPr>
          <p:nvPr>
            <p:ph idx="1"/>
          </p:nvPr>
        </p:nvSpPr>
        <p:spPr>
          <a:xfrm>
            <a:off x="787179" y="2743995"/>
            <a:ext cx="6623039" cy="3030599"/>
          </a:xfrm>
        </p:spPr>
        <p:txBody>
          <a:bodyPr anchor="t">
            <a:normAutofit/>
          </a:bodyPr>
          <a:lstStyle/>
          <a:p>
            <a:r>
              <a:rPr lang="tr-TR" dirty="0"/>
              <a:t>«Britain is an </a:t>
            </a:r>
            <a:r>
              <a:rPr lang="tr-TR" dirty="0" err="1"/>
              <a:t>island</a:t>
            </a:r>
            <a:r>
              <a:rPr lang="tr-TR" dirty="0"/>
              <a:t>, </a:t>
            </a:r>
            <a:r>
              <a:rPr lang="tr-TR" dirty="0" err="1"/>
              <a:t>and</a:t>
            </a:r>
            <a:r>
              <a:rPr lang="tr-TR" dirty="0"/>
              <a:t> </a:t>
            </a:r>
            <a:r>
              <a:rPr lang="tr-TR" dirty="0" err="1"/>
              <a:t>Britain's</a:t>
            </a:r>
            <a:r>
              <a:rPr lang="tr-TR" dirty="0"/>
              <a:t> </a:t>
            </a:r>
            <a:r>
              <a:rPr lang="tr-TR" dirty="0" err="1"/>
              <a:t>history</a:t>
            </a:r>
            <a:r>
              <a:rPr lang="tr-TR" dirty="0"/>
              <a:t> has </a:t>
            </a:r>
            <a:r>
              <a:rPr lang="tr-TR" dirty="0" err="1"/>
              <a:t>been</a:t>
            </a:r>
            <a:r>
              <a:rPr lang="tr-TR" dirty="0"/>
              <a:t> </a:t>
            </a:r>
            <a:r>
              <a:rPr lang="tr-TR" dirty="0" err="1"/>
              <a:t>closely</a:t>
            </a:r>
            <a:r>
              <a:rPr lang="tr-TR" dirty="0"/>
              <a:t> </a:t>
            </a:r>
            <a:r>
              <a:rPr lang="tr-TR" dirty="0" err="1"/>
              <a:t>connected</a:t>
            </a:r>
            <a:r>
              <a:rPr lang="tr-TR" dirty="0"/>
              <a:t> </a:t>
            </a:r>
            <a:r>
              <a:rPr lang="tr-TR" dirty="0" err="1"/>
              <a:t>with</a:t>
            </a:r>
            <a:r>
              <a:rPr lang="tr-TR" dirty="0"/>
              <a:t> </a:t>
            </a:r>
            <a:r>
              <a:rPr lang="tr-TR" dirty="0" err="1"/>
              <a:t>the</a:t>
            </a:r>
            <a:r>
              <a:rPr lang="tr-TR" dirty="0"/>
              <a:t> </a:t>
            </a:r>
            <a:r>
              <a:rPr lang="tr-TR" dirty="0" err="1"/>
              <a:t>sea</a:t>
            </a:r>
            <a:r>
              <a:rPr lang="tr-TR" dirty="0"/>
              <a:t>. […] </a:t>
            </a:r>
            <a:r>
              <a:rPr lang="tr-TR" dirty="0" err="1"/>
              <a:t>Britain’s</a:t>
            </a:r>
            <a:r>
              <a:rPr lang="tr-TR" dirty="0"/>
              <a:t> </a:t>
            </a:r>
            <a:r>
              <a:rPr lang="tr-TR" dirty="0" err="1"/>
              <a:t>history</a:t>
            </a:r>
            <a:r>
              <a:rPr lang="tr-TR" dirty="0"/>
              <a:t> </a:t>
            </a:r>
            <a:r>
              <a:rPr lang="tr-TR" dirty="0" err="1"/>
              <a:t>and</a:t>
            </a:r>
            <a:r>
              <a:rPr lang="tr-TR" dirty="0"/>
              <a:t> </a:t>
            </a:r>
            <a:r>
              <a:rPr lang="tr-TR" dirty="0" err="1"/>
              <a:t>its</a:t>
            </a:r>
            <a:r>
              <a:rPr lang="tr-TR" dirty="0"/>
              <a:t> </a:t>
            </a:r>
            <a:r>
              <a:rPr lang="tr-TR" dirty="0" err="1"/>
              <a:t>strong</a:t>
            </a:r>
            <a:r>
              <a:rPr lang="tr-TR" dirty="0"/>
              <a:t> </a:t>
            </a:r>
            <a:r>
              <a:rPr lang="tr-TR" dirty="0" err="1"/>
              <a:t>national</a:t>
            </a:r>
            <a:r>
              <a:rPr lang="tr-TR" dirty="0"/>
              <a:t> sense </a:t>
            </a:r>
            <a:r>
              <a:rPr lang="tr-TR" dirty="0" err="1"/>
              <a:t>have</a:t>
            </a:r>
            <a:r>
              <a:rPr lang="tr-TR" dirty="0"/>
              <a:t> </a:t>
            </a:r>
            <a:r>
              <a:rPr lang="tr-TR" dirty="0" err="1"/>
              <a:t>been</a:t>
            </a:r>
            <a:r>
              <a:rPr lang="tr-TR" dirty="0"/>
              <a:t> </a:t>
            </a:r>
            <a:r>
              <a:rPr lang="tr-TR" dirty="0" err="1"/>
              <a:t>shaped</a:t>
            </a:r>
            <a:r>
              <a:rPr lang="tr-TR" dirty="0"/>
              <a:t> </a:t>
            </a:r>
            <a:r>
              <a:rPr lang="tr-TR" dirty="0" err="1"/>
              <a:t>by</a:t>
            </a:r>
            <a:r>
              <a:rPr lang="tr-TR" dirty="0"/>
              <a:t> </a:t>
            </a:r>
            <a:r>
              <a:rPr lang="tr-TR" dirty="0" err="1"/>
              <a:t>the</a:t>
            </a:r>
            <a:r>
              <a:rPr lang="tr-TR" dirty="0"/>
              <a:t> </a:t>
            </a:r>
            <a:r>
              <a:rPr lang="tr-TR" dirty="0" err="1"/>
              <a:t>sea</a:t>
            </a:r>
            <a:r>
              <a:rPr lang="tr-TR" dirty="0"/>
              <a:t>.» (p.3)</a:t>
            </a:r>
          </a:p>
          <a:p>
            <a:endParaRPr lang="tr-TR" dirty="0"/>
          </a:p>
        </p:txBody>
      </p:sp>
      <p:pic>
        <p:nvPicPr>
          <p:cNvPr id="2050" name="Picture 2" descr="What and where is The British Isles - Great Britain">
            <a:extLst>
              <a:ext uri="{FF2B5EF4-FFF2-40B4-BE49-F238E27FC236}">
                <a16:creationId xmlns:a16="http://schemas.microsoft.com/office/drawing/2014/main" id="{46B8BCA6-6086-9802-2DE1-6A12B130EB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44996" y="1596389"/>
            <a:ext cx="2496355" cy="3994168"/>
          </a:xfrm>
          <a:prstGeom prst="rect">
            <a:avLst/>
          </a:prstGeom>
          <a:noFill/>
          <a:extLst>
            <a:ext uri="{909E8E84-426E-40DD-AFC4-6F175D3DCCD1}">
              <a14:hiddenFill xmlns:a14="http://schemas.microsoft.com/office/drawing/2010/main">
                <a:solidFill>
                  <a:srgbClr val="FFFFFF"/>
                </a:solidFill>
              </a14:hiddenFill>
            </a:ext>
          </a:extLst>
        </p:spPr>
      </p:pic>
      <p:sp>
        <p:nvSpPr>
          <p:cNvPr id="2103" name="Rectangle 2090">
            <a:extLst>
              <a:ext uri="{FF2B5EF4-FFF2-40B4-BE49-F238E27FC236}">
                <a16:creationId xmlns:a16="http://schemas.microsoft.com/office/drawing/2014/main" id="{C1CF7BFC-0A02-4106-88A8-CCC0D94445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4" name="Rectangle 2092">
            <a:extLst>
              <a:ext uri="{FF2B5EF4-FFF2-40B4-BE49-F238E27FC236}">
                <a16:creationId xmlns:a16="http://schemas.microsoft.com/office/drawing/2014/main" id="{73167A8C-FFEF-4D1B-8459-E2BB5C04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5" name="Rectangle 2094">
            <a:extLst>
              <a:ext uri="{FF2B5EF4-FFF2-40B4-BE49-F238E27FC236}">
                <a16:creationId xmlns:a16="http://schemas.microsoft.com/office/drawing/2014/main" id="{1CA3DFBE-30A6-4BDE-9238-14F3652B4F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0D71D6DD-05A3-40EC-9FD3-DA3E379C1D66}"/>
              </a:ext>
            </a:extLst>
          </p:cNvPr>
          <p:cNvSpPr txBox="1"/>
          <p:nvPr/>
        </p:nvSpPr>
        <p:spPr>
          <a:xfrm>
            <a:off x="1061545" y="1996966"/>
            <a:ext cx="5580047" cy="523220"/>
          </a:xfrm>
          <a:prstGeom prst="rect">
            <a:avLst/>
          </a:prstGeom>
          <a:noFill/>
        </p:spPr>
        <p:txBody>
          <a:bodyPr wrap="square" rtlCol="0">
            <a:spAutoFit/>
          </a:bodyPr>
          <a:lstStyle/>
          <a:p>
            <a:r>
              <a:rPr lang="tr-TR" sz="2800" b="1" dirty="0" err="1"/>
              <a:t>The</a:t>
            </a:r>
            <a:r>
              <a:rPr lang="tr-TR" sz="2800" b="1" dirty="0"/>
              <a:t> </a:t>
            </a:r>
            <a:r>
              <a:rPr lang="tr-TR" sz="2800" b="1" dirty="0" err="1"/>
              <a:t>Influence</a:t>
            </a:r>
            <a:r>
              <a:rPr lang="tr-TR" sz="2800" b="1" dirty="0"/>
              <a:t> of </a:t>
            </a:r>
            <a:r>
              <a:rPr lang="tr-TR" sz="2800" b="1" dirty="0" err="1"/>
              <a:t>Geography</a:t>
            </a:r>
            <a:endParaRPr lang="tr-TR" sz="2800" b="1" dirty="0"/>
          </a:p>
        </p:txBody>
      </p:sp>
    </p:spTree>
    <p:extLst>
      <p:ext uri="{BB962C8B-B14F-4D97-AF65-F5344CB8AC3E}">
        <p14:creationId xmlns:p14="http://schemas.microsoft.com/office/powerpoint/2010/main" val="215469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B47F82-ADA7-46D3-FB18-7391B1726384}"/>
              </a:ext>
            </a:extLst>
          </p:cNvPr>
          <p:cNvSpPr>
            <a:spLocks noGrp="1"/>
          </p:cNvSpPr>
          <p:nvPr>
            <p:ph type="title"/>
          </p:nvPr>
        </p:nvSpPr>
        <p:spPr/>
        <p:txBody>
          <a:bodyPr/>
          <a:lstStyle/>
          <a:p>
            <a:r>
              <a:rPr lang="tr-TR" dirty="0" err="1"/>
              <a:t>Prehistory</a:t>
            </a:r>
            <a:r>
              <a:rPr lang="tr-TR" dirty="0"/>
              <a:t> of Britain</a:t>
            </a:r>
          </a:p>
        </p:txBody>
      </p:sp>
      <p:sp>
        <p:nvSpPr>
          <p:cNvPr id="3" name="İçerik Yer Tutucusu 2">
            <a:extLst>
              <a:ext uri="{FF2B5EF4-FFF2-40B4-BE49-F238E27FC236}">
                <a16:creationId xmlns:a16="http://schemas.microsoft.com/office/drawing/2014/main" id="{5E9C200C-E9EE-CCD2-214A-AA1B3B513ACD}"/>
              </a:ext>
            </a:extLst>
          </p:cNvPr>
          <p:cNvSpPr>
            <a:spLocks noGrp="1"/>
          </p:cNvSpPr>
          <p:nvPr>
            <p:ph idx="1"/>
          </p:nvPr>
        </p:nvSpPr>
        <p:spPr/>
        <p:txBody>
          <a:bodyPr/>
          <a:lstStyle/>
          <a:p>
            <a:r>
              <a:rPr lang="tr-TR" dirty="0" err="1"/>
              <a:t>It</a:t>
            </a:r>
            <a:r>
              <a:rPr lang="tr-TR" dirty="0"/>
              <a:t> </a:t>
            </a:r>
            <a:r>
              <a:rPr lang="tr-TR" dirty="0" err="1"/>
              <a:t>refer</a:t>
            </a:r>
            <a:r>
              <a:rPr lang="tr-TR" dirty="0"/>
              <a:t> </a:t>
            </a:r>
            <a:r>
              <a:rPr lang="tr-TR" dirty="0" err="1"/>
              <a:t>to</a:t>
            </a:r>
            <a:r>
              <a:rPr lang="tr-TR" dirty="0"/>
              <a:t> a time in a </a:t>
            </a:r>
            <a:r>
              <a:rPr lang="tr-TR" dirty="0" err="1"/>
              <a:t>people’s</a:t>
            </a:r>
            <a:r>
              <a:rPr lang="tr-TR" dirty="0"/>
              <a:t> </a:t>
            </a:r>
            <a:r>
              <a:rPr lang="tr-TR" dirty="0" err="1"/>
              <a:t>history</a:t>
            </a:r>
            <a:r>
              <a:rPr lang="tr-TR" dirty="0"/>
              <a:t> </a:t>
            </a:r>
            <a:r>
              <a:rPr lang="tr-TR" dirty="0" err="1"/>
              <a:t>before</a:t>
            </a:r>
            <a:r>
              <a:rPr lang="tr-TR" dirty="0"/>
              <a:t> </a:t>
            </a:r>
            <a:r>
              <a:rPr lang="tr-TR" dirty="0" err="1"/>
              <a:t>they</a:t>
            </a:r>
            <a:r>
              <a:rPr lang="tr-TR" dirty="0"/>
              <a:t> </a:t>
            </a:r>
            <a:r>
              <a:rPr lang="tr-TR" dirty="0" err="1"/>
              <a:t>used</a:t>
            </a:r>
            <a:r>
              <a:rPr lang="tr-TR" dirty="0"/>
              <a:t> a </a:t>
            </a:r>
            <a:r>
              <a:rPr lang="tr-TR" dirty="0" err="1"/>
              <a:t>written</a:t>
            </a:r>
            <a:r>
              <a:rPr lang="tr-TR" dirty="0"/>
              <a:t> </a:t>
            </a:r>
            <a:r>
              <a:rPr lang="tr-TR" dirty="0" err="1"/>
              <a:t>language</a:t>
            </a:r>
            <a:r>
              <a:rPr lang="tr-TR" dirty="0"/>
              <a:t>. </a:t>
            </a:r>
            <a:r>
              <a:rPr lang="tr-TR" dirty="0" err="1"/>
              <a:t>In</a:t>
            </a:r>
            <a:r>
              <a:rPr lang="tr-TR" dirty="0"/>
              <a:t> Britain </a:t>
            </a:r>
            <a:r>
              <a:rPr lang="tr-TR" dirty="0" err="1"/>
              <a:t>the</a:t>
            </a:r>
            <a:r>
              <a:rPr lang="tr-TR" dirty="0"/>
              <a:t> </a:t>
            </a:r>
            <a:r>
              <a:rPr lang="tr-TR" dirty="0" err="1"/>
              <a:t>term</a:t>
            </a:r>
            <a:r>
              <a:rPr lang="tr-TR" dirty="0"/>
              <a:t> </a:t>
            </a:r>
            <a:r>
              <a:rPr lang="tr-TR" dirty="0" err="1"/>
              <a:t>Prehistory</a:t>
            </a:r>
            <a:r>
              <a:rPr lang="tr-TR" dirty="0"/>
              <a:t> </a:t>
            </a:r>
            <a:r>
              <a:rPr lang="tr-TR" dirty="0" err="1"/>
              <a:t>refers</a:t>
            </a:r>
            <a:r>
              <a:rPr lang="tr-TR" dirty="0"/>
              <a:t> </a:t>
            </a:r>
            <a:r>
              <a:rPr lang="tr-TR" dirty="0" err="1"/>
              <a:t>to</a:t>
            </a:r>
            <a:r>
              <a:rPr lang="tr-TR" dirty="0"/>
              <a:t> </a:t>
            </a:r>
            <a:r>
              <a:rPr lang="tr-TR" dirty="0" err="1"/>
              <a:t>the</a:t>
            </a:r>
            <a:r>
              <a:rPr lang="tr-TR" dirty="0"/>
              <a:t> </a:t>
            </a:r>
            <a:r>
              <a:rPr lang="tr-TR" dirty="0" err="1"/>
              <a:t>period</a:t>
            </a:r>
            <a:r>
              <a:rPr lang="tr-TR" dirty="0"/>
              <a:t> </a:t>
            </a:r>
            <a:r>
              <a:rPr lang="tr-TR" dirty="0" err="1"/>
              <a:t>before</a:t>
            </a:r>
            <a:r>
              <a:rPr lang="tr-TR" dirty="0"/>
              <a:t> Britain </a:t>
            </a:r>
            <a:r>
              <a:rPr lang="tr-TR" dirty="0" err="1"/>
              <a:t>became</a:t>
            </a:r>
            <a:r>
              <a:rPr lang="tr-TR" dirty="0"/>
              <a:t> </a:t>
            </a:r>
            <a:r>
              <a:rPr lang="tr-TR" dirty="0" err="1"/>
              <a:t>part</a:t>
            </a:r>
            <a:r>
              <a:rPr lang="tr-TR" dirty="0"/>
              <a:t> of </a:t>
            </a:r>
            <a:r>
              <a:rPr lang="tr-TR" dirty="0" err="1"/>
              <a:t>the</a:t>
            </a:r>
            <a:r>
              <a:rPr lang="tr-TR" dirty="0"/>
              <a:t> Roman </a:t>
            </a:r>
            <a:r>
              <a:rPr lang="tr-TR" dirty="0" err="1"/>
              <a:t>empire</a:t>
            </a:r>
            <a:r>
              <a:rPr lang="tr-TR" dirty="0"/>
              <a:t> in AD 43. </a:t>
            </a:r>
          </a:p>
          <a:p>
            <a:endParaRPr lang="tr-TR" dirty="0"/>
          </a:p>
        </p:txBody>
      </p:sp>
    </p:spTree>
    <p:extLst>
      <p:ext uri="{BB962C8B-B14F-4D97-AF65-F5344CB8AC3E}">
        <p14:creationId xmlns:p14="http://schemas.microsoft.com/office/powerpoint/2010/main" val="1007881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60473E-4C1C-4550-8E3C-C49AE9FEB279}"/>
              </a:ext>
            </a:extLst>
          </p:cNvPr>
          <p:cNvSpPr>
            <a:spLocks noGrp="1"/>
          </p:cNvSpPr>
          <p:nvPr>
            <p:ph type="title"/>
          </p:nvPr>
        </p:nvSpPr>
        <p:spPr>
          <a:xfrm>
            <a:off x="1535371" y="1044054"/>
            <a:ext cx="10013709" cy="1030360"/>
          </a:xfrm>
        </p:spPr>
        <p:txBody>
          <a:bodyPr>
            <a:normAutofit/>
          </a:bodyPr>
          <a:lstStyle/>
          <a:p>
            <a:r>
              <a:rPr lang="tr-TR" b="1" i="0" dirty="0" err="1">
                <a:solidFill>
                  <a:srgbClr val="0D0D0D"/>
                </a:solidFill>
                <a:effectLst/>
                <a:latin typeface="Söhne"/>
              </a:rPr>
              <a:t>The</a:t>
            </a:r>
            <a:r>
              <a:rPr lang="tr-TR" b="1" i="0" dirty="0">
                <a:solidFill>
                  <a:srgbClr val="0D0D0D"/>
                </a:solidFill>
                <a:effectLst/>
                <a:latin typeface="Söhne"/>
              </a:rPr>
              <a:t> </a:t>
            </a:r>
            <a:r>
              <a:rPr lang="tr-TR" b="1" i="0" dirty="0" err="1">
                <a:solidFill>
                  <a:srgbClr val="0D0D0D"/>
                </a:solidFill>
                <a:effectLst/>
                <a:latin typeface="Söhne"/>
              </a:rPr>
              <a:t>Paleolithic</a:t>
            </a:r>
            <a:r>
              <a:rPr lang="tr-TR" b="1" i="0" dirty="0">
                <a:solidFill>
                  <a:srgbClr val="0D0D0D"/>
                </a:solidFill>
                <a:effectLst/>
                <a:latin typeface="Söhne"/>
              </a:rPr>
              <a:t> Age in Britain</a:t>
            </a:r>
            <a:endParaRPr lang="en-GB" dirty="0">
              <a:solidFill>
                <a:schemeClr val="bg1"/>
              </a:solidFill>
            </a:endParaRPr>
          </a:p>
        </p:txBody>
      </p:sp>
      <p:sp>
        <p:nvSpPr>
          <p:cNvPr id="15" name="Rectangle 14">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89B162E-4DA3-C371-83C8-B3415A74CFBF}"/>
              </a:ext>
            </a:extLst>
          </p:cNvPr>
          <p:cNvGraphicFramePr>
            <a:graphicFrameLocks noGrp="1"/>
          </p:cNvGraphicFramePr>
          <p:nvPr>
            <p:ph idx="1"/>
            <p:extLst>
              <p:ext uri="{D42A27DB-BD31-4B8C-83A1-F6EECF244321}">
                <p14:modId xmlns:p14="http://schemas.microsoft.com/office/powerpoint/2010/main" val="1753280457"/>
              </p:ext>
            </p:extLst>
          </p:nvPr>
        </p:nvGraphicFramePr>
        <p:xfrm>
          <a:off x="1713976" y="2887824"/>
          <a:ext cx="9835087" cy="3357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139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aşlık 3">
            <a:extLst>
              <a:ext uri="{FF2B5EF4-FFF2-40B4-BE49-F238E27FC236}">
                <a16:creationId xmlns:a16="http://schemas.microsoft.com/office/drawing/2014/main" id="{4DAA11DC-C5F0-B484-D6E6-0932056E1781}"/>
              </a:ext>
            </a:extLst>
          </p:cNvPr>
          <p:cNvSpPr>
            <a:spLocks noGrp="1"/>
          </p:cNvSpPr>
          <p:nvPr>
            <p:ph type="title"/>
          </p:nvPr>
        </p:nvSpPr>
        <p:spPr>
          <a:xfrm>
            <a:off x="1535371" y="1044054"/>
            <a:ext cx="10013709" cy="1030360"/>
          </a:xfrm>
        </p:spPr>
        <p:txBody>
          <a:bodyPr vert="horz" lIns="109728" tIns="109728" rIns="109728" bIns="91440" rtlCol="0" anchor="ctr">
            <a:normAutofit/>
          </a:bodyPr>
          <a:lstStyle/>
          <a:p>
            <a:r>
              <a:rPr lang="en-US" sz="3600" b="0" i="0" spc="150" dirty="0">
                <a:solidFill>
                  <a:schemeClr val="bg1"/>
                </a:solidFill>
                <a:effectLst/>
              </a:rPr>
              <a:t>The Paleolithic Age</a:t>
            </a:r>
            <a:endParaRPr lang="en-US" dirty="0">
              <a:solidFill>
                <a:schemeClr val="bg1"/>
              </a:solidFill>
            </a:endParaRPr>
          </a:p>
        </p:txBody>
      </p:sp>
      <p:sp>
        <p:nvSpPr>
          <p:cNvPr id="21" name="Rectangle 20">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tin kutusu 5">
            <a:extLst>
              <a:ext uri="{FF2B5EF4-FFF2-40B4-BE49-F238E27FC236}">
                <a16:creationId xmlns:a16="http://schemas.microsoft.com/office/drawing/2014/main" id="{54EBF6C0-FB07-CEDF-9AAD-B68EDF19EB41}"/>
              </a:ext>
            </a:extLst>
          </p:cNvPr>
          <p:cNvSpPr txBox="1"/>
          <p:nvPr/>
        </p:nvSpPr>
        <p:spPr>
          <a:xfrm>
            <a:off x="1535371" y="2702257"/>
            <a:ext cx="9935571" cy="3426158"/>
          </a:xfrm>
          <a:prstGeom prst="rect">
            <a:avLst/>
          </a:prstGeom>
        </p:spPr>
        <p:txBody>
          <a:bodyPr vert="horz" lIns="109728" tIns="109728" rIns="109728" bIns="91440" rtlCol="0" anchor="t">
            <a:normAutofit/>
          </a:bodyPr>
          <a:lstStyle/>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The Paleolithic Age, also known as the Old Stone Age, is a period of prehistory that lasted from about 2.6 million years ago to around 10,000 years ago.</a:t>
            </a:r>
          </a:p>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During this time, Britain was inhabited by early humans known as Homo sapiens, who were hunter-gatherers. They lived nomadic lifestyles, moving from place to place in search of food, water, and shelter.</a:t>
            </a:r>
          </a:p>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These early inhabitants of Britain relied on hunting animals for meat and gathering wild plants for food. They used simple stone tools, such as </a:t>
            </a:r>
            <a:r>
              <a:rPr lang="en-US" sz="1000" b="0" i="0" spc="150" dirty="0" err="1">
                <a:solidFill>
                  <a:schemeClr val="tx1">
                    <a:lumMod val="75000"/>
                    <a:lumOff val="25000"/>
                  </a:schemeClr>
                </a:solidFill>
                <a:effectLst/>
              </a:rPr>
              <a:t>handaxes</a:t>
            </a:r>
            <a:r>
              <a:rPr lang="en-US" sz="1000" b="0" i="0" spc="150" dirty="0">
                <a:solidFill>
                  <a:schemeClr val="tx1">
                    <a:lumMod val="75000"/>
                    <a:lumOff val="25000"/>
                  </a:schemeClr>
                </a:solidFill>
                <a:effectLst/>
              </a:rPr>
              <a:t> and scrapers, which they made by chipping away at rocks.</a:t>
            </a:r>
          </a:p>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The climate during the Paleolithic Age in Britain was much colder than it is today, with glaciers covering much of the land. Despite the harsh conditions, early humans adapted to their environment and survived.</a:t>
            </a:r>
          </a:p>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Evidence of Paleolithic settlements in Britain includes cave paintings, stone tools, and animal bones found at archaeological sites such as Creswell Crags in Derbyshire and </a:t>
            </a:r>
            <a:r>
              <a:rPr lang="en-US" sz="1000" b="0" i="0" spc="150" dirty="0" err="1">
                <a:solidFill>
                  <a:schemeClr val="tx1">
                    <a:lumMod val="75000"/>
                    <a:lumOff val="25000"/>
                  </a:schemeClr>
                </a:solidFill>
                <a:effectLst/>
              </a:rPr>
              <a:t>Paviland</a:t>
            </a:r>
            <a:r>
              <a:rPr lang="en-US" sz="1000" b="0" i="0" spc="150" dirty="0">
                <a:solidFill>
                  <a:schemeClr val="tx1">
                    <a:lumMod val="75000"/>
                    <a:lumOff val="25000"/>
                  </a:schemeClr>
                </a:solidFill>
                <a:effectLst/>
              </a:rPr>
              <a:t> Cave in Wales.</a:t>
            </a:r>
          </a:p>
          <a:p>
            <a:pPr>
              <a:lnSpc>
                <a:spcPct val="130000"/>
              </a:lnSpc>
              <a:spcBef>
                <a:spcPts val="930"/>
              </a:spcBef>
              <a:buFont typeface="Corbel" panose="020B0503020204020204" pitchFamily="34" charset="0"/>
              <a:buChar char="•"/>
            </a:pPr>
            <a:r>
              <a:rPr lang="en-US" sz="1000" b="0" i="0" spc="150" dirty="0">
                <a:solidFill>
                  <a:schemeClr val="tx1">
                    <a:lumMod val="75000"/>
                    <a:lumOff val="25000"/>
                  </a:schemeClr>
                </a:solidFill>
                <a:effectLst/>
              </a:rPr>
              <a:t>The Paleolithic Age laid the foundation for human settlement and cultural development in Britain. It marked the beginning of human occupation of the British Isles and the gradual transition from nomadic hunting and gathering to more settled lifestyles in later periods.</a:t>
            </a:r>
          </a:p>
        </p:txBody>
      </p:sp>
    </p:spTree>
    <p:extLst>
      <p:ext uri="{BB962C8B-B14F-4D97-AF65-F5344CB8AC3E}">
        <p14:creationId xmlns:p14="http://schemas.microsoft.com/office/powerpoint/2010/main" val="2685832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7B5F-6913-42A5-A519-E65BE0645A60}"/>
              </a:ext>
            </a:extLst>
          </p:cNvPr>
          <p:cNvSpPr>
            <a:spLocks noGrp="1"/>
          </p:cNvSpPr>
          <p:nvPr>
            <p:ph type="title"/>
          </p:nvPr>
        </p:nvSpPr>
        <p:spPr/>
        <p:txBody>
          <a:bodyPr/>
          <a:lstStyle/>
          <a:p>
            <a:pPr algn="ctr"/>
            <a:r>
              <a:rPr lang="en-GB" dirty="0">
                <a:solidFill>
                  <a:schemeClr val="tx1"/>
                </a:solidFill>
              </a:rPr>
              <a:t>The New Stone Age</a:t>
            </a:r>
            <a:br>
              <a:rPr lang="en-GB" dirty="0">
                <a:solidFill>
                  <a:schemeClr val="tx1"/>
                </a:solidFill>
              </a:rPr>
            </a:br>
            <a:r>
              <a:rPr lang="en-GB" dirty="0">
                <a:solidFill>
                  <a:schemeClr val="tx1"/>
                </a:solidFill>
              </a:rPr>
              <a:t>(</a:t>
            </a:r>
            <a:r>
              <a:rPr lang="en-GB" sz="3600" b="0" dirty="0">
                <a:solidFill>
                  <a:schemeClr val="tx1"/>
                </a:solidFill>
              </a:rPr>
              <a:t>the </a:t>
            </a:r>
            <a:r>
              <a:rPr lang="en-GB" sz="3600" b="0" i="1" dirty="0">
                <a:solidFill>
                  <a:schemeClr val="tx1"/>
                </a:solidFill>
              </a:rPr>
              <a:t>Neolithic)</a:t>
            </a:r>
            <a:br>
              <a:rPr lang="en-GB" dirty="0">
                <a:solidFill>
                  <a:schemeClr val="tx1"/>
                </a:solidFill>
              </a:rPr>
            </a:br>
            <a:endParaRPr lang="en-GB" dirty="0">
              <a:solidFill>
                <a:schemeClr val="tx1"/>
              </a:solidFill>
            </a:endParaRPr>
          </a:p>
        </p:txBody>
      </p:sp>
      <p:sp>
        <p:nvSpPr>
          <p:cNvPr id="3" name="Content Placeholder 2">
            <a:extLst>
              <a:ext uri="{FF2B5EF4-FFF2-40B4-BE49-F238E27FC236}">
                <a16:creationId xmlns:a16="http://schemas.microsoft.com/office/drawing/2014/main" id="{3A668F4E-6345-4E20-B839-EFC2E9BC6A2E}"/>
              </a:ext>
            </a:extLst>
          </p:cNvPr>
          <p:cNvSpPr>
            <a:spLocks noGrp="1"/>
          </p:cNvSpPr>
          <p:nvPr>
            <p:ph idx="1"/>
          </p:nvPr>
        </p:nvSpPr>
        <p:spPr>
          <a:xfrm>
            <a:off x="4919407" y="451948"/>
            <a:ext cx="7123043" cy="5954104"/>
          </a:xfrm>
        </p:spPr>
        <p:txBody>
          <a:bodyPr>
            <a:normAutofit/>
          </a:bodyPr>
          <a:lstStyle/>
          <a:p>
            <a:pPr marL="342900" indent="-342900">
              <a:buFont typeface="Wingdings" panose="05000000000000000000" pitchFamily="2" charset="2"/>
              <a:buChar char="v"/>
            </a:pPr>
            <a:r>
              <a:rPr lang="tr-TR" sz="2200" b="0" dirty="0">
                <a:solidFill>
                  <a:schemeClr val="tx1"/>
                </a:solidFill>
              </a:rPr>
              <a:t>M</a:t>
            </a:r>
            <a:r>
              <a:rPr lang="en-GB" sz="2200" b="0" dirty="0" err="1">
                <a:solidFill>
                  <a:schemeClr val="tx1"/>
                </a:solidFill>
              </a:rPr>
              <a:t>en</a:t>
            </a:r>
            <a:r>
              <a:rPr lang="en-GB" sz="2200" b="0" dirty="0">
                <a:solidFill>
                  <a:schemeClr val="tx1"/>
                </a:solidFill>
              </a:rPr>
              <a:t> began to progress rapidly in civilisation. This more civilised period is called the </a:t>
            </a:r>
            <a:r>
              <a:rPr lang="en-GB" sz="2200" b="0" i="1" dirty="0">
                <a:solidFill>
                  <a:schemeClr val="tx1"/>
                </a:solidFill>
              </a:rPr>
              <a:t>Neolithic</a:t>
            </a:r>
            <a:r>
              <a:rPr lang="en-GB" sz="2200" b="0" dirty="0">
                <a:solidFill>
                  <a:schemeClr val="tx1"/>
                </a:solidFill>
              </a:rPr>
              <a:t>.</a:t>
            </a:r>
            <a:endParaRPr lang="tr-TR" sz="2200" b="0" dirty="0">
              <a:solidFill>
                <a:schemeClr val="tx1"/>
              </a:solidFill>
            </a:endParaRPr>
          </a:p>
          <a:p>
            <a:pPr marL="342900" indent="-342900">
              <a:buFont typeface="Wingdings" panose="05000000000000000000" pitchFamily="2" charset="2"/>
              <a:buChar char="v"/>
            </a:pPr>
            <a:r>
              <a:rPr lang="en-GB" sz="2200" b="0" dirty="0">
                <a:solidFill>
                  <a:schemeClr val="tx1"/>
                </a:solidFill>
              </a:rPr>
              <a:t>They made their stone weapons and tools much more skilfully.</a:t>
            </a:r>
            <a:endParaRPr lang="tr-TR" sz="2200" b="0" dirty="0">
              <a:solidFill>
                <a:schemeClr val="tx1"/>
              </a:solidFill>
            </a:endParaRPr>
          </a:p>
          <a:p>
            <a:pPr marL="342900" indent="-342900">
              <a:buFont typeface="Wingdings" panose="05000000000000000000" pitchFamily="2" charset="2"/>
              <a:buChar char="v"/>
            </a:pPr>
            <a:r>
              <a:rPr lang="en-GB" sz="2200" b="0" dirty="0">
                <a:solidFill>
                  <a:schemeClr val="tx1"/>
                </a:solidFill>
              </a:rPr>
              <a:t>They built their huts together in villages.</a:t>
            </a:r>
            <a:endParaRPr lang="tr-TR" sz="2200" b="0" dirty="0">
              <a:solidFill>
                <a:schemeClr val="tx1"/>
              </a:solidFill>
            </a:endParaRPr>
          </a:p>
        </p:txBody>
      </p:sp>
    </p:spTree>
    <p:extLst>
      <p:ext uri="{BB962C8B-B14F-4D97-AF65-F5344CB8AC3E}">
        <p14:creationId xmlns:p14="http://schemas.microsoft.com/office/powerpoint/2010/main" val="2441250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EC9B3-CBA3-2D86-40DF-67F4EE39CC5E}"/>
              </a:ext>
            </a:extLst>
          </p:cNvPr>
          <p:cNvSpPr>
            <a:spLocks noGrp="1"/>
          </p:cNvSpPr>
          <p:nvPr>
            <p:ph type="title"/>
          </p:nvPr>
        </p:nvSpPr>
        <p:spPr/>
        <p:txBody>
          <a:bodyPr/>
          <a:lstStyle/>
          <a:p>
            <a:r>
              <a:rPr lang="tr-TR" dirty="0" err="1"/>
              <a:t>Chalkland</a:t>
            </a:r>
            <a:r>
              <a:rPr lang="tr-TR" dirty="0"/>
              <a:t> </a:t>
            </a:r>
            <a:r>
              <a:rPr lang="tr-TR" dirty="0" err="1"/>
              <a:t>people</a:t>
            </a:r>
            <a:r>
              <a:rPr lang="tr-TR" dirty="0"/>
              <a:t> </a:t>
            </a:r>
            <a:r>
              <a:rPr lang="tr-TR" dirty="0" err="1"/>
              <a:t>and</a:t>
            </a:r>
            <a:r>
              <a:rPr lang="tr-TR" dirty="0"/>
              <a:t> </a:t>
            </a:r>
            <a:r>
              <a:rPr lang="tr-TR" dirty="0" err="1"/>
              <a:t>henges</a:t>
            </a:r>
            <a:endParaRPr lang="tr-TR" dirty="0"/>
          </a:p>
        </p:txBody>
      </p:sp>
      <p:sp>
        <p:nvSpPr>
          <p:cNvPr id="3" name="İçerik Yer Tutucusu 2">
            <a:extLst>
              <a:ext uri="{FF2B5EF4-FFF2-40B4-BE49-F238E27FC236}">
                <a16:creationId xmlns:a16="http://schemas.microsoft.com/office/drawing/2014/main" id="{8BE36608-ED03-9C3B-DBFA-2F92494D5611}"/>
              </a:ext>
            </a:extLst>
          </p:cNvPr>
          <p:cNvSpPr>
            <a:spLocks noGrp="1"/>
          </p:cNvSpPr>
          <p:nvPr>
            <p:ph idx="1"/>
          </p:nvPr>
        </p:nvSpPr>
        <p:spPr/>
        <p:txBody>
          <a:bodyPr/>
          <a:lstStyle/>
          <a:p>
            <a:r>
              <a:rPr lang="tr-TR" dirty="0" err="1"/>
              <a:t>Early</a:t>
            </a:r>
            <a:r>
              <a:rPr lang="tr-TR" dirty="0"/>
              <a:t> </a:t>
            </a:r>
            <a:r>
              <a:rPr lang="tr-TR" dirty="0" err="1"/>
              <a:t>Britons</a:t>
            </a:r>
            <a:r>
              <a:rPr lang="tr-TR" dirty="0"/>
              <a:t> </a:t>
            </a:r>
            <a:r>
              <a:rPr lang="tr-TR" dirty="0" err="1"/>
              <a:t>built</a:t>
            </a:r>
            <a:r>
              <a:rPr lang="tr-TR" dirty="0"/>
              <a:t> </a:t>
            </a:r>
            <a:r>
              <a:rPr lang="tr-TR" dirty="0" err="1"/>
              <a:t>wooden</a:t>
            </a:r>
            <a:r>
              <a:rPr lang="tr-TR" dirty="0"/>
              <a:t> </a:t>
            </a:r>
            <a:r>
              <a:rPr lang="tr-TR" dirty="0" err="1"/>
              <a:t>earth</a:t>
            </a:r>
            <a:r>
              <a:rPr lang="tr-TR" dirty="0"/>
              <a:t> </a:t>
            </a:r>
            <a:r>
              <a:rPr lang="tr-TR" dirty="0" err="1"/>
              <a:t>banks</a:t>
            </a:r>
            <a:r>
              <a:rPr lang="tr-TR" dirty="0"/>
              <a:t> </a:t>
            </a:r>
            <a:r>
              <a:rPr lang="tr-TR" dirty="0" err="1"/>
              <a:t>and</a:t>
            </a:r>
            <a:r>
              <a:rPr lang="tr-TR" dirty="0"/>
              <a:t> </a:t>
            </a:r>
            <a:r>
              <a:rPr lang="tr-TR" dirty="0" err="1"/>
              <a:t>stone</a:t>
            </a:r>
            <a:r>
              <a:rPr lang="tr-TR" dirty="0"/>
              <a:t> </a:t>
            </a:r>
            <a:r>
              <a:rPr lang="tr-TR" dirty="0" err="1"/>
              <a:t>circles</a:t>
            </a:r>
            <a:r>
              <a:rPr lang="tr-TR" dirty="0"/>
              <a:t> </a:t>
            </a:r>
            <a:r>
              <a:rPr lang="tr-TR" dirty="0" err="1"/>
              <a:t>which</a:t>
            </a:r>
            <a:r>
              <a:rPr lang="tr-TR" dirty="0"/>
              <a:t> </a:t>
            </a:r>
            <a:r>
              <a:rPr lang="tr-TR" dirty="0" err="1"/>
              <a:t>are</a:t>
            </a:r>
            <a:r>
              <a:rPr lang="tr-TR" dirty="0"/>
              <a:t> </a:t>
            </a:r>
            <a:r>
              <a:rPr lang="tr-TR" dirty="0" err="1"/>
              <a:t>called</a:t>
            </a:r>
            <a:r>
              <a:rPr lang="tr-TR" dirty="0"/>
              <a:t> </a:t>
            </a:r>
            <a:r>
              <a:rPr lang="tr-TR" dirty="0" err="1"/>
              <a:t>henges</a:t>
            </a:r>
            <a:r>
              <a:rPr lang="tr-TR" dirty="0"/>
              <a:t>.</a:t>
            </a:r>
          </a:p>
          <a:p>
            <a:r>
              <a:rPr lang="tr-TR" dirty="0" err="1"/>
              <a:t>Those</a:t>
            </a:r>
            <a:r>
              <a:rPr lang="tr-TR" dirty="0"/>
              <a:t> </a:t>
            </a:r>
            <a:r>
              <a:rPr lang="tr-TR" dirty="0" err="1"/>
              <a:t>places</a:t>
            </a:r>
            <a:r>
              <a:rPr lang="tr-TR" dirty="0"/>
              <a:t> </a:t>
            </a:r>
            <a:r>
              <a:rPr lang="tr-TR" dirty="0" err="1"/>
              <a:t>were</a:t>
            </a:r>
            <a:r>
              <a:rPr lang="tr-TR" dirty="0"/>
              <a:t> </a:t>
            </a:r>
            <a:r>
              <a:rPr lang="tr-TR" dirty="0" err="1"/>
              <a:t>regarded</a:t>
            </a:r>
            <a:r>
              <a:rPr lang="tr-TR" dirty="0"/>
              <a:t> as </a:t>
            </a:r>
            <a:r>
              <a:rPr lang="tr-TR" dirty="0" err="1"/>
              <a:t>the</a:t>
            </a:r>
            <a:r>
              <a:rPr lang="tr-TR" dirty="0"/>
              <a:t> </a:t>
            </a:r>
            <a:r>
              <a:rPr lang="tr-TR" dirty="0" err="1"/>
              <a:t>centres</a:t>
            </a:r>
            <a:r>
              <a:rPr lang="tr-TR" dirty="0"/>
              <a:t> of </a:t>
            </a:r>
            <a:r>
              <a:rPr lang="tr-TR" dirty="0" err="1"/>
              <a:t>religious</a:t>
            </a:r>
            <a:r>
              <a:rPr lang="tr-TR" dirty="0"/>
              <a:t>, </a:t>
            </a:r>
            <a:r>
              <a:rPr lang="tr-TR" dirty="0" err="1"/>
              <a:t>political</a:t>
            </a:r>
            <a:r>
              <a:rPr lang="tr-TR" dirty="0"/>
              <a:t> </a:t>
            </a:r>
            <a:r>
              <a:rPr lang="tr-TR" dirty="0" err="1"/>
              <a:t>and</a:t>
            </a:r>
            <a:r>
              <a:rPr lang="tr-TR" dirty="0"/>
              <a:t> </a:t>
            </a:r>
            <a:r>
              <a:rPr lang="tr-TR" dirty="0" err="1"/>
              <a:t>economic</a:t>
            </a:r>
            <a:r>
              <a:rPr lang="tr-TR" dirty="0"/>
              <a:t> </a:t>
            </a:r>
            <a:r>
              <a:rPr lang="tr-TR" dirty="0" err="1"/>
              <a:t>power</a:t>
            </a:r>
            <a:r>
              <a:rPr lang="tr-TR" dirty="0"/>
              <a:t>.</a:t>
            </a:r>
          </a:p>
          <a:p>
            <a:endParaRPr lang="tr-TR" dirty="0"/>
          </a:p>
        </p:txBody>
      </p:sp>
    </p:spTree>
    <p:extLst>
      <p:ext uri="{BB962C8B-B14F-4D97-AF65-F5344CB8AC3E}">
        <p14:creationId xmlns:p14="http://schemas.microsoft.com/office/powerpoint/2010/main" val="1876286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932FF329-3A87-4F66-BA01-91CD63C81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4420926" cy="68381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grass, building, outdoor, field&#10;&#10;Description automatically generated">
            <a:extLst>
              <a:ext uri="{FF2B5EF4-FFF2-40B4-BE49-F238E27FC236}">
                <a16:creationId xmlns:a16="http://schemas.microsoft.com/office/drawing/2014/main" id="{8E033978-3E3A-443D-A13C-29284E2901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646" y="1750192"/>
            <a:ext cx="3328786" cy="3328786"/>
          </a:xfrm>
          <a:prstGeom prst="rect">
            <a:avLst/>
          </a:prstGeom>
        </p:spPr>
      </p:pic>
      <p:sp>
        <p:nvSpPr>
          <p:cNvPr id="50" name="Rectangle 49">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146359"/>
            <a:ext cx="4426072" cy="71164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748578"/>
            <a:ext cx="7765922" cy="541903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829EA8-22B6-4249-A5B3-E5A21F7EFAF3}"/>
              </a:ext>
            </a:extLst>
          </p:cNvPr>
          <p:cNvSpPr>
            <a:spLocks noGrp="1"/>
          </p:cNvSpPr>
          <p:nvPr>
            <p:ph type="title"/>
          </p:nvPr>
        </p:nvSpPr>
        <p:spPr>
          <a:xfrm>
            <a:off x="4919472" y="1056362"/>
            <a:ext cx="6627226" cy="1154102"/>
          </a:xfrm>
        </p:spPr>
        <p:txBody>
          <a:bodyPr vert="horz" lIns="109728" tIns="109728" rIns="109728" bIns="91440" rtlCol="0" anchor="ctr">
            <a:normAutofit/>
          </a:bodyPr>
          <a:lstStyle/>
          <a:p>
            <a:r>
              <a:rPr lang="en-US" cap="all" dirty="0"/>
              <a:t>Stonehenge</a:t>
            </a:r>
          </a:p>
        </p:txBody>
      </p:sp>
      <p:sp>
        <p:nvSpPr>
          <p:cNvPr id="54" name="Rectangle 53">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8774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3323D9D-87E5-4B49-9B72-DA352F98A9F7}"/>
              </a:ext>
            </a:extLst>
          </p:cNvPr>
          <p:cNvSpPr txBox="1"/>
          <p:nvPr/>
        </p:nvSpPr>
        <p:spPr>
          <a:xfrm>
            <a:off x="4772642" y="1996966"/>
            <a:ext cx="6988434" cy="3777628"/>
          </a:xfrm>
          <a:prstGeom prst="rect">
            <a:avLst/>
          </a:prstGeom>
        </p:spPr>
        <p:txBody>
          <a:bodyPr vert="horz" lIns="109728" tIns="109728" rIns="109728" bIns="91440" rtlCol="0" anchor="t">
            <a:noAutofit/>
          </a:bodyPr>
          <a:lstStyle/>
          <a:p>
            <a:pPr>
              <a:lnSpc>
                <a:spcPct val="130000"/>
              </a:lnSpc>
              <a:spcBef>
                <a:spcPts val="930"/>
              </a:spcBef>
              <a:buFont typeface="Corbel" panose="020B0503020204020204" pitchFamily="34" charset="0"/>
              <a:buChar char="•"/>
            </a:pPr>
            <a:r>
              <a:rPr lang="en-US" sz="1400" b="0" i="0" spc="150" dirty="0">
                <a:solidFill>
                  <a:schemeClr val="tx1">
                    <a:lumMod val="75000"/>
                    <a:lumOff val="25000"/>
                  </a:schemeClr>
                </a:solidFill>
                <a:effectLst/>
              </a:rPr>
              <a:t>The stones used to build Stonehenge were massive and heavy, and it's a mystery how the ancient Britons moved them and put them in place without modern tools or machinery.</a:t>
            </a:r>
          </a:p>
          <a:p>
            <a:pPr>
              <a:lnSpc>
                <a:spcPct val="130000"/>
              </a:lnSpc>
              <a:spcBef>
                <a:spcPts val="930"/>
              </a:spcBef>
              <a:buFont typeface="Corbel" panose="020B0503020204020204" pitchFamily="34" charset="0"/>
              <a:buChar char="•"/>
            </a:pPr>
            <a:r>
              <a:rPr lang="en-US" sz="1400" b="0" i="0" spc="150" dirty="0">
                <a:solidFill>
                  <a:schemeClr val="tx1">
                    <a:lumMod val="75000"/>
                    <a:lumOff val="25000"/>
                  </a:schemeClr>
                </a:solidFill>
                <a:effectLst/>
              </a:rPr>
              <a:t>Stonehenge was likely used for various purposes, including religious ceremonies, rituals, and marking important events like the changing seasons.</a:t>
            </a:r>
          </a:p>
          <a:p>
            <a:pPr>
              <a:lnSpc>
                <a:spcPct val="130000"/>
              </a:lnSpc>
              <a:spcBef>
                <a:spcPts val="930"/>
              </a:spcBef>
              <a:buFont typeface="Corbel" panose="020B0503020204020204" pitchFamily="34" charset="0"/>
              <a:buChar char="•"/>
            </a:pPr>
            <a:r>
              <a:rPr lang="en-US" sz="1400" b="0" i="0" spc="150" dirty="0">
                <a:solidFill>
                  <a:schemeClr val="tx1">
                    <a:lumMod val="75000"/>
                    <a:lumOff val="25000"/>
                  </a:schemeClr>
                </a:solidFill>
                <a:effectLst/>
              </a:rPr>
              <a:t>Some theories suggest that Stonehenge was a gathering place for the ancient Britons to come together for celebrations, ceremonies, and community events.</a:t>
            </a:r>
          </a:p>
          <a:p>
            <a:pPr>
              <a:lnSpc>
                <a:spcPct val="130000"/>
              </a:lnSpc>
              <a:spcBef>
                <a:spcPts val="930"/>
              </a:spcBef>
              <a:buFont typeface="Corbel" panose="020B0503020204020204" pitchFamily="34" charset="0"/>
              <a:buChar char="•"/>
            </a:pPr>
            <a:r>
              <a:rPr lang="en-US" sz="1400" b="0" i="0" spc="150" dirty="0">
                <a:solidFill>
                  <a:schemeClr val="tx1">
                    <a:lumMod val="75000"/>
                    <a:lumOff val="25000"/>
                  </a:schemeClr>
                </a:solidFill>
                <a:effectLst/>
              </a:rPr>
              <a:t>Stonehenge is a symbol of the ingenuity and craftsmanship of the ancient Britons, and it continues to be a source of wonder and fascination for people around the world.</a:t>
            </a:r>
          </a:p>
        </p:txBody>
      </p:sp>
      <p:sp>
        <p:nvSpPr>
          <p:cNvPr id="56" name="Rectangle 55">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94069" y="6167615"/>
            <a:ext cx="77948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4149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CA4CB2-9071-41EB-AABB-2D8EB939D0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descr="A picture containing text, reptile, crocodilian reptile&#10;&#10;Description automatically generated">
            <a:extLst>
              <a:ext uri="{FF2B5EF4-FFF2-40B4-BE49-F238E27FC236}">
                <a16:creationId xmlns:a16="http://schemas.microsoft.com/office/drawing/2014/main" id="{7F112D9B-209F-4B2E-956C-CC8C114B7D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584" y="1678646"/>
            <a:ext cx="3691130" cy="1933229"/>
          </a:xfrm>
          <a:prstGeom prst="rect">
            <a:avLst/>
          </a:prstGeom>
        </p:spPr>
      </p:pic>
      <p:sp>
        <p:nvSpPr>
          <p:cNvPr id="12" name="Rectangle 11">
            <a:extLst>
              <a:ext uri="{FF2B5EF4-FFF2-40B4-BE49-F238E27FC236}">
                <a16:creationId xmlns:a16="http://schemas.microsoft.com/office/drawing/2014/main" id="{EB86F6BD-9C49-4F4F-99EA-9C5AA31835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97806" y="-2"/>
            <a:ext cx="7494194" cy="1641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7DA365B-E064-481A-A62D-18CD31DB3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4795" y="1658471"/>
            <a:ext cx="7517205" cy="3541058"/>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6DBE49D-AABD-458B-B2DF-4D5FA7D5C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05919"/>
            <a:ext cx="4651248" cy="16520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833CC6-729B-40E8-B891-D93467E34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36801" y="3396995"/>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93FB88-4B10-4E3F-A83F-A845EE478442}"/>
              </a:ext>
            </a:extLst>
          </p:cNvPr>
          <p:cNvSpPr>
            <a:spLocks noGrp="1"/>
          </p:cNvSpPr>
          <p:nvPr>
            <p:ph idx="1"/>
          </p:nvPr>
        </p:nvSpPr>
        <p:spPr>
          <a:xfrm>
            <a:off x="5158890" y="1828800"/>
            <a:ext cx="7030062" cy="3370729"/>
          </a:xfrm>
        </p:spPr>
        <p:txBody>
          <a:bodyPr>
            <a:noAutofit/>
          </a:bodyPr>
          <a:lstStyle/>
          <a:p>
            <a:pPr marL="342900" indent="-342900">
              <a:buFont typeface="Wingdings" panose="05000000000000000000" pitchFamily="2" charset="2"/>
              <a:buChar char="v"/>
            </a:pPr>
            <a:r>
              <a:rPr lang="tr-TR" sz="2200" b="0" dirty="0">
                <a:solidFill>
                  <a:schemeClr val="tx1"/>
                </a:solidFill>
              </a:rPr>
              <a:t>W</a:t>
            </a:r>
            <a:r>
              <a:rPr lang="en-GB" sz="2200" b="0" dirty="0" err="1">
                <a:solidFill>
                  <a:schemeClr val="tx1"/>
                </a:solidFill>
              </a:rPr>
              <a:t>eapons</a:t>
            </a:r>
            <a:r>
              <a:rPr lang="en-GB" sz="2200" b="0" dirty="0">
                <a:solidFill>
                  <a:schemeClr val="tx1"/>
                </a:solidFill>
              </a:rPr>
              <a:t> </a:t>
            </a:r>
            <a:r>
              <a:rPr lang="tr-TR" sz="2200" b="0" dirty="0">
                <a:solidFill>
                  <a:schemeClr val="tx1"/>
                </a:solidFill>
              </a:rPr>
              <a:t>of </a:t>
            </a:r>
            <a:r>
              <a:rPr lang="en-GB" sz="2200" b="0" dirty="0" err="1">
                <a:solidFill>
                  <a:schemeClr val="tx1"/>
                </a:solidFill>
              </a:rPr>
              <a:t>Palæolithic</a:t>
            </a:r>
            <a:r>
              <a:rPr lang="en-GB" sz="2200" b="0" dirty="0">
                <a:solidFill>
                  <a:schemeClr val="tx1"/>
                </a:solidFill>
              </a:rPr>
              <a:t> </a:t>
            </a:r>
            <a:r>
              <a:rPr lang="en-GB" sz="2200" b="0" dirty="0" err="1">
                <a:solidFill>
                  <a:schemeClr val="tx1"/>
                </a:solidFill>
              </a:rPr>
              <a:t>manwere</a:t>
            </a:r>
            <a:r>
              <a:rPr lang="en-GB" sz="2200" b="0" dirty="0">
                <a:solidFill>
                  <a:schemeClr val="tx1"/>
                </a:solidFill>
              </a:rPr>
              <a:t> rough.</a:t>
            </a:r>
            <a:endParaRPr lang="tr-TR" sz="2200" b="0" dirty="0">
              <a:solidFill>
                <a:schemeClr val="tx1"/>
              </a:solidFill>
            </a:endParaRPr>
          </a:p>
          <a:p>
            <a:pPr marL="342900" indent="-342900">
              <a:buFont typeface="Wingdings" panose="05000000000000000000" pitchFamily="2" charset="2"/>
              <a:buChar char="v"/>
            </a:pPr>
            <a:r>
              <a:rPr lang="en-GB" sz="2200" b="0" dirty="0" err="1">
                <a:solidFill>
                  <a:schemeClr val="tx1"/>
                </a:solidFill>
              </a:rPr>
              <a:t>Palæolithic</a:t>
            </a:r>
            <a:r>
              <a:rPr lang="tr-TR" sz="2200" b="0" dirty="0">
                <a:solidFill>
                  <a:schemeClr val="tx1"/>
                </a:solidFill>
              </a:rPr>
              <a:t> </a:t>
            </a:r>
            <a:r>
              <a:rPr lang="tr-TR" sz="2200" b="0" dirty="0" err="1">
                <a:solidFill>
                  <a:schemeClr val="tx1"/>
                </a:solidFill>
              </a:rPr>
              <a:t>man</a:t>
            </a:r>
            <a:r>
              <a:rPr lang="en-GB" sz="2200" b="0" dirty="0">
                <a:solidFill>
                  <a:schemeClr val="tx1"/>
                </a:solidFill>
              </a:rPr>
              <a:t> even began to build huts and to scratch pictures on the sides of the caves</a:t>
            </a:r>
            <a:r>
              <a:rPr lang="tr-TR" sz="2200" b="0" dirty="0">
                <a:solidFill>
                  <a:schemeClr val="tx1"/>
                </a:solidFill>
              </a:rPr>
              <a:t>.</a:t>
            </a:r>
            <a:endParaRPr lang="en-GB" sz="2200" b="0" dirty="0">
              <a:solidFill>
                <a:schemeClr val="tx1"/>
              </a:solidFill>
            </a:endParaRPr>
          </a:p>
        </p:txBody>
      </p:sp>
      <p:sp>
        <p:nvSpPr>
          <p:cNvPr id="20" name="Rectangle 19">
            <a:extLst>
              <a:ext uri="{FF2B5EF4-FFF2-40B4-BE49-F238E27FC236}">
                <a16:creationId xmlns:a16="http://schemas.microsoft.com/office/drawing/2014/main" id="{A5757897-7307-46AF-923D-FF5BF45DD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5205919"/>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83B3F81E-4198-4EBE-8D1B-EB65E224240D}"/>
              </a:ext>
            </a:extLst>
          </p:cNvPr>
          <p:cNvSpPr txBox="1"/>
          <p:nvPr/>
        </p:nvSpPr>
        <p:spPr>
          <a:xfrm>
            <a:off x="3194561" y="3618265"/>
            <a:ext cx="978153" cy="230832"/>
          </a:xfrm>
          <a:prstGeom prst="rect">
            <a:avLst/>
          </a:prstGeom>
          <a:noFill/>
        </p:spPr>
        <p:txBody>
          <a:bodyPr wrap="none" rtlCol="0">
            <a:spAutoFit/>
          </a:bodyPr>
          <a:lstStyle/>
          <a:p>
            <a:r>
              <a:rPr lang="tr-TR" sz="900" dirty="0"/>
              <a:t>British </a:t>
            </a:r>
            <a:r>
              <a:rPr lang="tr-TR" sz="900" dirty="0" err="1"/>
              <a:t>History</a:t>
            </a:r>
            <a:endParaRPr lang="en-GB" sz="900" dirty="0"/>
          </a:p>
        </p:txBody>
      </p:sp>
    </p:spTree>
    <p:extLst>
      <p:ext uri="{BB962C8B-B14F-4D97-AF65-F5344CB8AC3E}">
        <p14:creationId xmlns:p14="http://schemas.microsoft.com/office/powerpoint/2010/main" val="317143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tr-TR"/>
          </a:p>
        </p:txBody>
      </p:sp>
      <p:sp>
        <p:nvSpPr>
          <p:cNvPr id="1037" name="Rectangle 1036">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9" name="Rectangle 1038">
            <a:extLst>
              <a:ext uri="{FF2B5EF4-FFF2-40B4-BE49-F238E27FC236}">
                <a16:creationId xmlns:a16="http://schemas.microsoft.com/office/drawing/2014/main" id="{CA22F210-7186-4074-94C5-FAD2C2EB1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1" name="Rectangle 1040">
            <a:extLst>
              <a:ext uri="{FF2B5EF4-FFF2-40B4-BE49-F238E27FC236}">
                <a16:creationId xmlns:a16="http://schemas.microsoft.com/office/drawing/2014/main" id="{7ED93057-B056-4D1D-B0DA-F1619DAAF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25686"/>
            <a:ext cx="6795928"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E01AEB1-644B-592D-2E43-AB5C2D73F354}"/>
              </a:ext>
            </a:extLst>
          </p:cNvPr>
          <p:cNvSpPr>
            <a:spLocks noGrp="1"/>
          </p:cNvSpPr>
          <p:nvPr>
            <p:ph type="title"/>
          </p:nvPr>
        </p:nvSpPr>
        <p:spPr>
          <a:xfrm>
            <a:off x="1635103" y="1057522"/>
            <a:ext cx="4741843" cy="2173433"/>
          </a:xfrm>
        </p:spPr>
        <p:txBody>
          <a:bodyPr vert="horz" lIns="109728" tIns="109728" rIns="109728" bIns="91440" rtlCol="0" anchor="ctr">
            <a:normAutofit/>
          </a:bodyPr>
          <a:lstStyle/>
          <a:p>
            <a:pPr>
              <a:lnSpc>
                <a:spcPct val="125000"/>
              </a:lnSpc>
            </a:pPr>
            <a:r>
              <a:rPr lang="en-US" sz="4400" b="0" cap="all">
                <a:solidFill>
                  <a:schemeClr val="bg1"/>
                </a:solidFill>
              </a:rPr>
              <a:t>Barrows</a:t>
            </a:r>
          </a:p>
        </p:txBody>
      </p:sp>
      <p:sp>
        <p:nvSpPr>
          <p:cNvPr id="1043" name="Rectangle 1042">
            <a:extLst>
              <a:ext uri="{FF2B5EF4-FFF2-40B4-BE49-F238E27FC236}">
                <a16:creationId xmlns:a16="http://schemas.microsoft.com/office/drawing/2014/main" id="{F5B41592-BC5E-4AE2-8CA7-91C73FD8F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89697"/>
            <a:ext cx="1070775" cy="2466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CB574A3D-9991-4D4A-91DF-0D0DE47DB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1E1E5DE2-A148-4DE9-B743-4A00C8F28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5686"/>
            <a:ext cx="679399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ncient Long Barrows in England">
            <a:extLst>
              <a:ext uri="{FF2B5EF4-FFF2-40B4-BE49-F238E27FC236}">
                <a16:creationId xmlns:a16="http://schemas.microsoft.com/office/drawing/2014/main" id="{2E699E7B-31A5-CCE2-E87D-714B6EFF0A9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5460" r="10239" b="1"/>
          <a:stretch/>
        </p:blipFill>
        <p:spPr bwMode="auto">
          <a:xfrm>
            <a:off x="1070774" y="3419271"/>
            <a:ext cx="5723218" cy="3438729"/>
          </a:xfrm>
          <a:prstGeom prst="rect">
            <a:avLst/>
          </a:prstGeom>
          <a:noFill/>
          <a:extLst>
            <a:ext uri="{909E8E84-426E-40DD-AFC4-6F175D3DCCD1}">
              <a14:hiddenFill xmlns:a14="http://schemas.microsoft.com/office/drawing/2010/main">
                <a:solidFill>
                  <a:srgbClr val="FFFFFF"/>
                </a:solidFill>
              </a14:hiddenFill>
            </a:ext>
          </a:extLst>
        </p:spPr>
      </p:pic>
      <p:sp>
        <p:nvSpPr>
          <p:cNvPr id="1049" name="Rectangle 1048">
            <a:extLst>
              <a:ext uri="{FF2B5EF4-FFF2-40B4-BE49-F238E27FC236}">
                <a16:creationId xmlns:a16="http://schemas.microsoft.com/office/drawing/2014/main" id="{D5A56255-4961-41E1-887B-7319F23C9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Barrows - Tolkien Gateway">
            <a:extLst>
              <a:ext uri="{FF2B5EF4-FFF2-40B4-BE49-F238E27FC236}">
                <a16:creationId xmlns:a16="http://schemas.microsoft.com/office/drawing/2014/main" id="{819CA3D9-EE81-B3E3-7B0D-163CB9ECCE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943"/>
          <a:stretch/>
        </p:blipFill>
        <p:spPr bwMode="auto">
          <a:xfrm>
            <a:off x="6859936" y="-2"/>
            <a:ext cx="5332064" cy="3355897"/>
          </a:xfrm>
          <a:prstGeom prst="rect">
            <a:avLst/>
          </a:prstGeom>
          <a:noFill/>
          <a:extLst>
            <a:ext uri="{909E8E84-426E-40DD-AFC4-6F175D3DCCD1}">
              <a14:hiddenFill xmlns:a14="http://schemas.microsoft.com/office/drawing/2010/main">
                <a:solidFill>
                  <a:srgbClr val="FFFFFF"/>
                </a:solidFill>
              </a14:hiddenFill>
            </a:ext>
          </a:extLst>
        </p:spPr>
      </p:pic>
      <p:sp>
        <p:nvSpPr>
          <p:cNvPr id="1051" name="Rectangle 1050">
            <a:extLst>
              <a:ext uri="{FF2B5EF4-FFF2-40B4-BE49-F238E27FC236}">
                <a16:creationId xmlns:a16="http://schemas.microsoft.com/office/drawing/2014/main" id="{0DA88B9B-AB70-4E8F-8499-E6548244D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55263"/>
            <a:ext cx="1219200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A4A37CFF-68EC-33ED-DDC7-F9D295FD3A46}"/>
              </a:ext>
            </a:extLst>
          </p:cNvPr>
          <p:cNvSpPr txBox="1"/>
          <p:nvPr/>
        </p:nvSpPr>
        <p:spPr>
          <a:xfrm>
            <a:off x="7562220" y="4025462"/>
            <a:ext cx="4430083" cy="3139321"/>
          </a:xfrm>
          <a:prstGeom prst="rect">
            <a:avLst/>
          </a:prstGeom>
          <a:noFill/>
        </p:spPr>
        <p:txBody>
          <a:bodyPr wrap="square" rtlCol="0">
            <a:spAutoFit/>
          </a:bodyPr>
          <a:lstStyle/>
          <a:p>
            <a:r>
              <a:rPr lang="tr-TR" dirty="0" err="1"/>
              <a:t>They</a:t>
            </a:r>
            <a:r>
              <a:rPr lang="tr-TR" dirty="0"/>
              <a:t> </a:t>
            </a:r>
            <a:r>
              <a:rPr lang="tr-TR" dirty="0" err="1"/>
              <a:t>started</a:t>
            </a:r>
            <a:r>
              <a:rPr lang="tr-TR" dirty="0"/>
              <a:t> </a:t>
            </a:r>
            <a:r>
              <a:rPr lang="tr-TR" dirty="0" err="1"/>
              <a:t>to</a:t>
            </a:r>
            <a:r>
              <a:rPr lang="tr-TR" dirty="0"/>
              <a:t> </a:t>
            </a:r>
            <a:r>
              <a:rPr lang="tr-TR" dirty="0" err="1"/>
              <a:t>create</a:t>
            </a:r>
            <a:r>
              <a:rPr lang="tr-TR" dirty="0"/>
              <a:t> </a:t>
            </a:r>
            <a:r>
              <a:rPr lang="tr-TR" dirty="0" err="1"/>
              <a:t>communal</a:t>
            </a:r>
            <a:r>
              <a:rPr lang="tr-TR" dirty="0"/>
              <a:t> </a:t>
            </a:r>
            <a:r>
              <a:rPr lang="tr-TR" dirty="0" err="1"/>
              <a:t>burial</a:t>
            </a:r>
            <a:r>
              <a:rPr lang="tr-TR" dirty="0"/>
              <a:t> </a:t>
            </a:r>
            <a:r>
              <a:rPr lang="tr-TR" dirty="0" err="1"/>
              <a:t>barrows</a:t>
            </a:r>
            <a:r>
              <a:rPr lang="tr-TR" dirty="0"/>
              <a:t> </a:t>
            </a:r>
            <a:r>
              <a:rPr lang="tr-TR" dirty="0" err="1"/>
              <a:t>for</a:t>
            </a:r>
            <a:r>
              <a:rPr lang="tr-TR" dirty="0"/>
              <a:t> </a:t>
            </a:r>
            <a:r>
              <a:rPr lang="tr-TR" dirty="0" err="1"/>
              <a:t>the</a:t>
            </a:r>
            <a:r>
              <a:rPr lang="tr-TR" dirty="0"/>
              <a:t> </a:t>
            </a:r>
            <a:r>
              <a:rPr lang="tr-TR" dirty="0" err="1"/>
              <a:t>following</a:t>
            </a:r>
            <a:r>
              <a:rPr lang="tr-TR" dirty="0"/>
              <a:t> </a:t>
            </a:r>
            <a:r>
              <a:rPr lang="tr-TR" dirty="0" err="1"/>
              <a:t>reasons</a:t>
            </a:r>
            <a:r>
              <a:rPr lang="tr-TR" dirty="0"/>
              <a:t>:</a:t>
            </a:r>
          </a:p>
          <a:p>
            <a:pPr marL="342900" indent="-342900">
              <a:buFont typeface="+mj-lt"/>
              <a:buAutoNum type="arabicPeriod"/>
            </a:pPr>
            <a:r>
              <a:rPr lang="tr-TR" b="1" i="0" dirty="0" err="1">
                <a:solidFill>
                  <a:srgbClr val="0D0D0D"/>
                </a:solidFill>
                <a:effectLst/>
                <a:latin typeface="Söhne"/>
              </a:rPr>
              <a:t>Social</a:t>
            </a:r>
            <a:r>
              <a:rPr lang="tr-TR" b="1" i="0" dirty="0">
                <a:solidFill>
                  <a:srgbClr val="0D0D0D"/>
                </a:solidFill>
                <a:effectLst/>
                <a:latin typeface="Söhne"/>
              </a:rPr>
              <a:t> </a:t>
            </a:r>
            <a:r>
              <a:rPr lang="tr-TR" b="1" i="0" dirty="0" err="1">
                <a:solidFill>
                  <a:srgbClr val="0D0D0D"/>
                </a:solidFill>
                <a:effectLst/>
                <a:latin typeface="Söhne"/>
              </a:rPr>
              <a:t>and</a:t>
            </a:r>
            <a:r>
              <a:rPr lang="tr-TR" b="1" i="0" dirty="0">
                <a:solidFill>
                  <a:srgbClr val="0D0D0D"/>
                </a:solidFill>
                <a:effectLst/>
                <a:latin typeface="Söhne"/>
              </a:rPr>
              <a:t> </a:t>
            </a:r>
            <a:r>
              <a:rPr lang="tr-TR" b="1" i="0" dirty="0" err="1">
                <a:solidFill>
                  <a:srgbClr val="0D0D0D"/>
                </a:solidFill>
                <a:effectLst/>
                <a:latin typeface="Söhne"/>
              </a:rPr>
              <a:t>Cultural</a:t>
            </a:r>
            <a:r>
              <a:rPr lang="tr-TR" b="1" i="0" dirty="0">
                <a:solidFill>
                  <a:srgbClr val="0D0D0D"/>
                </a:solidFill>
                <a:effectLst/>
                <a:latin typeface="Söhne"/>
              </a:rPr>
              <a:t> </a:t>
            </a:r>
            <a:r>
              <a:rPr lang="tr-TR" b="1" i="0" dirty="0" err="1">
                <a:solidFill>
                  <a:srgbClr val="0D0D0D"/>
                </a:solidFill>
                <a:effectLst/>
                <a:latin typeface="Söhne"/>
              </a:rPr>
              <a:t>Practices</a:t>
            </a:r>
            <a:endParaRPr lang="tr-TR" b="1" i="0" dirty="0">
              <a:solidFill>
                <a:srgbClr val="0D0D0D"/>
              </a:solidFill>
              <a:effectLst/>
              <a:latin typeface="Söhne"/>
            </a:endParaRPr>
          </a:p>
          <a:p>
            <a:pPr marL="342900" indent="-342900">
              <a:buFont typeface="+mj-lt"/>
              <a:buAutoNum type="arabicPeriod"/>
            </a:pPr>
            <a:r>
              <a:rPr lang="tr-TR" b="1" dirty="0" err="1">
                <a:solidFill>
                  <a:srgbClr val="0D0D0D"/>
                </a:solidFill>
                <a:latin typeface="Söhne"/>
              </a:rPr>
              <a:t>To</a:t>
            </a:r>
            <a:r>
              <a:rPr lang="tr-TR" b="1" dirty="0">
                <a:solidFill>
                  <a:srgbClr val="0D0D0D"/>
                </a:solidFill>
                <a:latin typeface="Söhne"/>
              </a:rPr>
              <a:t> stop </a:t>
            </a:r>
            <a:r>
              <a:rPr lang="tr-TR" b="1" dirty="0" err="1">
                <a:solidFill>
                  <a:srgbClr val="0D0D0D"/>
                </a:solidFill>
                <a:latin typeface="Söhne"/>
              </a:rPr>
              <a:t>the</a:t>
            </a:r>
            <a:r>
              <a:rPr lang="tr-TR" b="1" dirty="0">
                <a:solidFill>
                  <a:srgbClr val="0D0D0D"/>
                </a:solidFill>
                <a:latin typeface="Söhne"/>
              </a:rPr>
              <a:t> </a:t>
            </a:r>
            <a:r>
              <a:rPr lang="tr-TR" b="1" dirty="0" err="1">
                <a:solidFill>
                  <a:srgbClr val="0D0D0D"/>
                </a:solidFill>
                <a:latin typeface="Söhne"/>
              </a:rPr>
              <a:t>chalk</a:t>
            </a:r>
            <a:r>
              <a:rPr lang="tr-TR" b="1" dirty="0">
                <a:solidFill>
                  <a:srgbClr val="0D0D0D"/>
                </a:solidFill>
                <a:latin typeface="Söhne"/>
              </a:rPr>
              <a:t> </a:t>
            </a:r>
            <a:r>
              <a:rPr lang="tr-TR" b="1" dirty="0" err="1">
                <a:solidFill>
                  <a:srgbClr val="0D0D0D"/>
                </a:solidFill>
                <a:latin typeface="Söhne"/>
              </a:rPr>
              <a:t>upland</a:t>
            </a:r>
            <a:r>
              <a:rPr lang="tr-TR" b="1" dirty="0">
                <a:solidFill>
                  <a:srgbClr val="0D0D0D"/>
                </a:solidFill>
                <a:latin typeface="Söhne"/>
              </a:rPr>
              <a:t> </a:t>
            </a:r>
            <a:r>
              <a:rPr lang="tr-TR" b="1" dirty="0" err="1">
                <a:solidFill>
                  <a:srgbClr val="0D0D0D"/>
                </a:solidFill>
                <a:latin typeface="Söhne"/>
              </a:rPr>
              <a:t>soil</a:t>
            </a:r>
            <a:r>
              <a:rPr lang="tr-TR" b="1" dirty="0">
                <a:solidFill>
                  <a:srgbClr val="0D0D0D"/>
                </a:solidFill>
                <a:latin typeface="Söhne"/>
              </a:rPr>
              <a:t> </a:t>
            </a:r>
            <a:r>
              <a:rPr lang="tr-TR" b="1" dirty="0" err="1">
                <a:solidFill>
                  <a:srgbClr val="0D0D0D"/>
                </a:solidFill>
                <a:latin typeface="Söhne"/>
              </a:rPr>
              <a:t>getting</a:t>
            </a:r>
            <a:r>
              <a:rPr lang="tr-TR" b="1" dirty="0">
                <a:solidFill>
                  <a:srgbClr val="0D0D0D"/>
                </a:solidFill>
                <a:latin typeface="Söhne"/>
              </a:rPr>
              <a:t> </a:t>
            </a:r>
            <a:r>
              <a:rPr lang="tr-TR" b="1" dirty="0" err="1">
                <a:solidFill>
                  <a:srgbClr val="0D0D0D"/>
                </a:solidFill>
                <a:latin typeface="Söhne"/>
              </a:rPr>
              <a:t>poorer</a:t>
            </a:r>
            <a:endParaRPr lang="tr-TR" b="1" dirty="0">
              <a:solidFill>
                <a:srgbClr val="0D0D0D"/>
              </a:solidFill>
              <a:latin typeface="Söhne"/>
            </a:endParaRPr>
          </a:p>
          <a:p>
            <a:pPr marL="342900" indent="-342900">
              <a:buFont typeface="+mj-lt"/>
              <a:buAutoNum type="arabicPeriod"/>
            </a:pPr>
            <a:r>
              <a:rPr lang="tr-TR" b="1" dirty="0" err="1">
                <a:solidFill>
                  <a:srgbClr val="0D0D0D"/>
                </a:solidFill>
                <a:latin typeface="Söhne"/>
              </a:rPr>
              <a:t>Beliefs</a:t>
            </a:r>
            <a:r>
              <a:rPr lang="tr-TR" b="1" dirty="0">
                <a:solidFill>
                  <a:srgbClr val="0D0D0D"/>
                </a:solidFill>
                <a:latin typeface="Söhne"/>
              </a:rPr>
              <a:t> </a:t>
            </a:r>
            <a:r>
              <a:rPr lang="tr-TR" b="1" dirty="0" err="1">
                <a:solidFill>
                  <a:srgbClr val="0D0D0D"/>
                </a:solidFill>
                <a:latin typeface="Söhne"/>
              </a:rPr>
              <a:t>about</a:t>
            </a:r>
            <a:r>
              <a:rPr lang="tr-TR" b="1" dirty="0">
                <a:solidFill>
                  <a:srgbClr val="0D0D0D"/>
                </a:solidFill>
                <a:latin typeface="Söhne"/>
              </a:rPr>
              <a:t> </a:t>
            </a:r>
            <a:r>
              <a:rPr lang="tr-TR" b="1" dirty="0" err="1">
                <a:solidFill>
                  <a:srgbClr val="0D0D0D"/>
                </a:solidFill>
                <a:latin typeface="Söhne"/>
              </a:rPr>
              <a:t>afterlife</a:t>
            </a:r>
            <a:endParaRPr lang="tr-TR" b="1" dirty="0">
              <a:solidFill>
                <a:srgbClr val="0D0D0D"/>
              </a:solidFill>
              <a:latin typeface="Söhne"/>
            </a:endParaRPr>
          </a:p>
          <a:p>
            <a:pPr marL="342900" indent="-342900">
              <a:buFont typeface="+mj-lt"/>
              <a:buAutoNum type="arabicPeriod"/>
            </a:pPr>
            <a:r>
              <a:rPr lang="tr-TR" b="1" dirty="0">
                <a:solidFill>
                  <a:srgbClr val="0D0D0D"/>
                </a:solidFill>
                <a:latin typeface="Söhne"/>
              </a:rPr>
              <a:t>Resource </a:t>
            </a:r>
            <a:r>
              <a:rPr lang="tr-TR" b="1" dirty="0" err="1">
                <a:solidFill>
                  <a:srgbClr val="0D0D0D"/>
                </a:solidFill>
                <a:latin typeface="Söhne"/>
              </a:rPr>
              <a:t>management</a:t>
            </a:r>
            <a:endParaRPr lang="tr-TR" b="1" dirty="0">
              <a:solidFill>
                <a:srgbClr val="0D0D0D"/>
              </a:solidFill>
              <a:latin typeface="Söhne"/>
            </a:endParaRPr>
          </a:p>
          <a:p>
            <a:pPr marL="342900" indent="-342900">
              <a:buFont typeface="+mj-lt"/>
              <a:buAutoNum type="arabicPeriod"/>
            </a:pPr>
            <a:r>
              <a:rPr lang="tr-TR" b="1" dirty="0" err="1">
                <a:solidFill>
                  <a:srgbClr val="0D0D0D"/>
                </a:solidFill>
                <a:latin typeface="Söhne"/>
              </a:rPr>
              <a:t>Symbolism</a:t>
            </a:r>
            <a:r>
              <a:rPr lang="tr-TR" b="1" dirty="0">
                <a:solidFill>
                  <a:srgbClr val="0D0D0D"/>
                </a:solidFill>
                <a:latin typeface="Söhne"/>
              </a:rPr>
              <a:t> </a:t>
            </a:r>
            <a:r>
              <a:rPr lang="tr-TR" b="1" dirty="0" err="1">
                <a:solidFill>
                  <a:srgbClr val="0D0D0D"/>
                </a:solidFill>
                <a:latin typeface="Söhne"/>
              </a:rPr>
              <a:t>and</a:t>
            </a:r>
            <a:r>
              <a:rPr lang="tr-TR" b="1" dirty="0">
                <a:solidFill>
                  <a:srgbClr val="0D0D0D"/>
                </a:solidFill>
                <a:latin typeface="Söhne"/>
              </a:rPr>
              <a:t> </a:t>
            </a:r>
            <a:r>
              <a:rPr lang="tr-TR" b="1" dirty="0" err="1">
                <a:solidFill>
                  <a:srgbClr val="0D0D0D"/>
                </a:solidFill>
                <a:latin typeface="Söhne"/>
              </a:rPr>
              <a:t>Status</a:t>
            </a:r>
            <a:endParaRPr lang="tr-TR" b="1" dirty="0">
              <a:solidFill>
                <a:srgbClr val="0D0D0D"/>
              </a:solidFill>
              <a:latin typeface="Söhne"/>
            </a:endParaRPr>
          </a:p>
          <a:p>
            <a:pPr marL="342900" indent="-342900">
              <a:buFont typeface="+mj-lt"/>
              <a:buAutoNum type="arabicPeriod"/>
            </a:pPr>
            <a:r>
              <a:rPr lang="tr-TR" b="1" dirty="0" err="1">
                <a:solidFill>
                  <a:srgbClr val="0D0D0D"/>
                </a:solidFill>
                <a:latin typeface="Söhne"/>
              </a:rPr>
              <a:t>Community</a:t>
            </a:r>
            <a:r>
              <a:rPr lang="tr-TR" b="1" dirty="0">
                <a:solidFill>
                  <a:srgbClr val="0D0D0D"/>
                </a:solidFill>
                <a:latin typeface="Söhne"/>
              </a:rPr>
              <a:t> </a:t>
            </a:r>
            <a:r>
              <a:rPr lang="tr-TR" b="1" dirty="0" err="1">
                <a:solidFill>
                  <a:srgbClr val="0D0D0D"/>
                </a:solidFill>
                <a:latin typeface="Söhne"/>
              </a:rPr>
              <a:t>cohesion</a:t>
            </a:r>
            <a:endParaRPr lang="tr-TR" b="1" dirty="0">
              <a:solidFill>
                <a:srgbClr val="0D0D0D"/>
              </a:solidFill>
              <a:latin typeface="Söhne"/>
            </a:endParaRPr>
          </a:p>
          <a:p>
            <a:endParaRPr lang="tr-TR" dirty="0"/>
          </a:p>
        </p:txBody>
      </p:sp>
    </p:spTree>
    <p:extLst>
      <p:ext uri="{BB962C8B-B14F-4D97-AF65-F5344CB8AC3E}">
        <p14:creationId xmlns:p14="http://schemas.microsoft.com/office/powerpoint/2010/main" val="3088009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C9BC-E7DB-4EB0-B7B9-9DFFD52CCDD9}"/>
              </a:ext>
            </a:extLst>
          </p:cNvPr>
          <p:cNvSpPr>
            <a:spLocks noGrp="1"/>
          </p:cNvSpPr>
          <p:nvPr>
            <p:ph type="title"/>
          </p:nvPr>
        </p:nvSpPr>
        <p:spPr/>
        <p:txBody>
          <a:bodyPr/>
          <a:lstStyle/>
          <a:p>
            <a:pPr algn="ctr"/>
            <a:r>
              <a:rPr lang="en-GB" dirty="0">
                <a:solidFill>
                  <a:schemeClr val="tx1"/>
                </a:solidFill>
              </a:rPr>
              <a:t>The Bronze Age</a:t>
            </a:r>
          </a:p>
        </p:txBody>
      </p:sp>
      <p:sp>
        <p:nvSpPr>
          <p:cNvPr id="3" name="Content Placeholder 2">
            <a:extLst>
              <a:ext uri="{FF2B5EF4-FFF2-40B4-BE49-F238E27FC236}">
                <a16:creationId xmlns:a16="http://schemas.microsoft.com/office/drawing/2014/main" id="{66B4DFAF-1B31-41D7-B808-59CACCA83AC4}"/>
              </a:ext>
            </a:extLst>
          </p:cNvPr>
          <p:cNvSpPr>
            <a:spLocks noGrp="1"/>
          </p:cNvSpPr>
          <p:nvPr>
            <p:ph idx="1"/>
          </p:nvPr>
        </p:nvSpPr>
        <p:spPr/>
        <p:txBody>
          <a:bodyPr/>
          <a:lstStyle/>
          <a:p>
            <a:pPr marL="285750" indent="-285750">
              <a:buFont typeface="Wingdings" panose="05000000000000000000" pitchFamily="2" charset="2"/>
              <a:buChar char="v"/>
            </a:pPr>
            <a:r>
              <a:rPr lang="en-GB" b="0" dirty="0">
                <a:solidFill>
                  <a:schemeClr val="tx1"/>
                </a:solidFill>
              </a:rPr>
              <a:t>It is guessed the period lasted for 3500 (41 BC – 6 BC) years and ended.</a:t>
            </a:r>
            <a:endParaRPr lang="tr-TR" b="0" dirty="0">
              <a:solidFill>
                <a:schemeClr val="tx1"/>
              </a:solidFill>
            </a:endParaRPr>
          </a:p>
          <a:p>
            <a:pPr marL="285750" indent="-285750">
              <a:buFont typeface="Wingdings" panose="05000000000000000000" pitchFamily="2" charset="2"/>
              <a:buChar char="v"/>
            </a:pPr>
            <a:r>
              <a:rPr lang="en-GB" b="0" dirty="0">
                <a:solidFill>
                  <a:schemeClr val="tx1"/>
                </a:solidFill>
              </a:rPr>
              <a:t>The inhabitants of Britain were still quite savage at a time (about 2000 years before Christ).</a:t>
            </a:r>
          </a:p>
        </p:txBody>
      </p:sp>
    </p:spTree>
    <p:extLst>
      <p:ext uri="{BB962C8B-B14F-4D97-AF65-F5344CB8AC3E}">
        <p14:creationId xmlns:p14="http://schemas.microsoft.com/office/powerpoint/2010/main" val="4082306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526924-84D3-45FB-A5FE-62D8FCBF5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2A6256-1DD0-4E4B-A8B3-9A711B4DB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1760540-185E-4652-BFD2-9B362EF3B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59648D6-976E-F313-0D89-16A16A73CD00}"/>
              </a:ext>
            </a:extLst>
          </p:cNvPr>
          <p:cNvSpPr>
            <a:spLocks noGrp="1"/>
          </p:cNvSpPr>
          <p:nvPr>
            <p:ph type="title"/>
          </p:nvPr>
        </p:nvSpPr>
        <p:spPr>
          <a:xfrm>
            <a:off x="1535371" y="1044054"/>
            <a:ext cx="10013709" cy="1030360"/>
          </a:xfrm>
        </p:spPr>
        <p:txBody>
          <a:bodyPr>
            <a:normAutofit/>
          </a:bodyPr>
          <a:lstStyle/>
          <a:p>
            <a:r>
              <a:rPr lang="tr-TR" dirty="0">
                <a:solidFill>
                  <a:schemeClr val="bg1"/>
                </a:solidFill>
              </a:rPr>
              <a:t>THE BEAKER PEOPLE</a:t>
            </a:r>
          </a:p>
        </p:txBody>
      </p:sp>
      <p:sp>
        <p:nvSpPr>
          <p:cNvPr id="14" name="Rectangle 13">
            <a:extLst>
              <a:ext uri="{FF2B5EF4-FFF2-40B4-BE49-F238E27FC236}">
                <a16:creationId xmlns:a16="http://schemas.microsoft.com/office/drawing/2014/main" id="{729789F4-85C1-41A0-83EB-992E22210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9D367D-6DD2-4A7C-8918-0DCAC2975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813AA20-5E09-819E-00E6-E7EF35234CF8}"/>
              </a:ext>
            </a:extLst>
          </p:cNvPr>
          <p:cNvSpPr>
            <a:spLocks noGrp="1"/>
          </p:cNvSpPr>
          <p:nvPr>
            <p:ph idx="1"/>
          </p:nvPr>
        </p:nvSpPr>
        <p:spPr>
          <a:xfrm>
            <a:off x="1070774" y="2178575"/>
            <a:ext cx="10230721" cy="3616443"/>
          </a:xfrm>
        </p:spPr>
        <p:txBody>
          <a:bodyPr anchor="t">
            <a:noAutofit/>
          </a:bodyPr>
          <a:lstStyle/>
          <a:p>
            <a:pPr>
              <a:lnSpc>
                <a:spcPct val="130000"/>
              </a:lnSpc>
            </a:pPr>
            <a:r>
              <a:rPr lang="tr-TR" sz="2000" b="0" dirty="0" err="1">
                <a:latin typeface="Chalkboard SE" panose="03050602040202020205" pitchFamily="66" charset="0"/>
              </a:rPr>
              <a:t>They</a:t>
            </a:r>
            <a:r>
              <a:rPr lang="tr-TR" sz="2000" b="0" dirty="0">
                <a:latin typeface="Chalkboard SE" panose="03050602040202020205" pitchFamily="66" charset="0"/>
              </a:rPr>
              <a:t> </a:t>
            </a:r>
            <a:r>
              <a:rPr lang="tr-TR" sz="2000" b="0" dirty="0" err="1">
                <a:latin typeface="Chalkboard SE" panose="03050602040202020205" pitchFamily="66" charset="0"/>
              </a:rPr>
              <a:t>migrated</a:t>
            </a:r>
            <a:r>
              <a:rPr lang="tr-TR" sz="2000" b="0" dirty="0">
                <a:latin typeface="Chalkboard SE" panose="03050602040202020205" pitchFamily="66" charset="0"/>
              </a:rPr>
              <a:t> </a:t>
            </a:r>
            <a:r>
              <a:rPr lang="tr-TR" sz="2000" b="0" dirty="0" err="1">
                <a:latin typeface="Chalkboard SE" panose="03050602040202020205" pitchFamily="66" charset="0"/>
              </a:rPr>
              <a:t>and</a:t>
            </a:r>
            <a:r>
              <a:rPr lang="tr-TR" sz="2000" b="0" dirty="0">
                <a:latin typeface="Chalkboard SE" panose="03050602040202020205" pitchFamily="66" charset="0"/>
              </a:rPr>
              <a:t> </a:t>
            </a:r>
            <a:r>
              <a:rPr lang="tr-TR" sz="2000" b="0" dirty="0" err="1">
                <a:latin typeface="Chalkboard SE" panose="03050602040202020205" pitchFamily="66" charset="0"/>
              </a:rPr>
              <a:t>settled</a:t>
            </a:r>
            <a:r>
              <a:rPr lang="tr-TR" sz="2000" b="0" dirty="0">
                <a:latin typeface="Chalkboard SE" panose="03050602040202020205" pitchFamily="66" charset="0"/>
              </a:rPr>
              <a:t> in </a:t>
            </a:r>
            <a:r>
              <a:rPr lang="tr-TR" sz="2000" b="0" dirty="0" err="1">
                <a:latin typeface="Chalkboard SE" panose="03050602040202020205" pitchFamily="66" charset="0"/>
              </a:rPr>
              <a:t>the</a:t>
            </a:r>
            <a:r>
              <a:rPr lang="tr-TR" sz="2000" b="0" dirty="0">
                <a:latin typeface="Chalkboard SE" panose="03050602040202020205" pitchFamily="66" charset="0"/>
              </a:rPr>
              <a:t> </a:t>
            </a:r>
            <a:r>
              <a:rPr lang="tr-TR" sz="2000" b="0" dirty="0" err="1">
                <a:latin typeface="Chalkboard SE" panose="03050602040202020205" pitchFamily="66" charset="0"/>
              </a:rPr>
              <a:t>region</a:t>
            </a:r>
            <a:r>
              <a:rPr lang="tr-TR" sz="2000" b="0" dirty="0">
                <a:latin typeface="Chalkboard SE" panose="03050602040202020205" pitchFamily="66" charset="0"/>
              </a:rPr>
              <a:t>. </a:t>
            </a:r>
          </a:p>
          <a:p>
            <a:pPr>
              <a:lnSpc>
                <a:spcPct val="130000"/>
              </a:lnSpc>
            </a:pPr>
            <a:r>
              <a:rPr lang="tr-TR" sz="2000" b="0" dirty="0" err="1">
                <a:latin typeface="Chalkboard SE" panose="03050602040202020205" pitchFamily="66" charset="0"/>
              </a:rPr>
              <a:t>T</a:t>
            </a:r>
            <a:r>
              <a:rPr lang="tr-TR" sz="2000" b="0" i="0" dirty="0" err="1">
                <a:effectLst/>
                <a:latin typeface="Chalkboard SE" panose="03050602040202020205" pitchFamily="66" charset="0"/>
              </a:rPr>
              <a:t>hey</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are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named</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after</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their</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distinctive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pottery</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vessels</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known</a:t>
            </a:r>
            <a:r>
              <a:rPr lang="tr-TR" sz="2000" b="0" i="0" dirty="0">
                <a:effectLst/>
                <a:latin typeface="Chalkboard SE" panose="03050602040202020205" pitchFamily="66" charset="0"/>
              </a:rPr>
              <a:t> as </a:t>
            </a:r>
            <a:r>
              <a:rPr lang="tr-TR" sz="2000" b="0" i="0" dirty="0" err="1">
                <a:effectLst/>
                <a:latin typeface="Chalkboard SE" panose="03050602040202020205" pitchFamily="66" charset="0"/>
              </a:rPr>
              <a:t>Beakers</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which</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were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often</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buried</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with</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the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deceased</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These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people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are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associated</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with</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the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construction</a:t>
            </a:r>
            <a:r>
              <a:rPr lang="tr-TR" sz="2000" b="0" i="0" dirty="0">
                <a:effectLst/>
                <a:latin typeface="Chalkboard SE" panose="03050602040202020205" pitchFamily="66" charset="0"/>
              </a:rPr>
              <a:t> of </a:t>
            </a:r>
            <a:r>
              <a:rPr lang="tr-TR" sz="2000" b="0" i="0" dirty="0" err="1">
                <a:effectLst/>
                <a:latin typeface="Chalkboard SE" panose="03050602040202020205" pitchFamily="66" charset="0"/>
              </a:rPr>
              <a:t>burial</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barrows</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which</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were</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prominent</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features</a:t>
            </a:r>
            <a:r>
              <a:rPr lang="tr-TR" sz="2000" b="0" i="0" dirty="0">
                <a:effectLst/>
                <a:latin typeface="Chalkboard SE" panose="03050602040202020205" pitchFamily="66" charset="0"/>
              </a:rPr>
              <a:t> of </a:t>
            </a:r>
            <a:r>
              <a:rPr lang="tr-TR" sz="2000" b="0" i="0" dirty="0" err="1">
                <a:effectLst/>
                <a:latin typeface="Chalkboard SE" panose="03050602040202020205" pitchFamily="66" charset="0"/>
              </a:rPr>
              <a:t>their</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burial</a:t>
            </a:r>
            <a:r>
              <a:rPr lang="tr-TR" sz="2000" b="0" i="0" dirty="0">
                <a:effectLst/>
                <a:latin typeface="Chalkboard SE" panose="03050602040202020205" pitchFamily="66" charset="0"/>
              </a:rPr>
              <a:t> </a:t>
            </a:r>
            <a:r>
              <a:rPr lang="tr-TR" sz="2000" b="0" i="0" dirty="0" err="1">
                <a:effectLst/>
                <a:latin typeface="Chalkboard SE" panose="03050602040202020205" pitchFamily="66" charset="0"/>
              </a:rPr>
              <a:t>practices</a:t>
            </a:r>
            <a:r>
              <a:rPr lang="tr-TR" sz="2000" b="0" i="0" dirty="0">
                <a:effectLst/>
                <a:latin typeface="Chalkboard SE" panose="03050602040202020205" pitchFamily="66" charset="0"/>
              </a:rPr>
              <a:t>. </a:t>
            </a:r>
          </a:p>
          <a:p>
            <a:pPr>
              <a:lnSpc>
                <a:spcPct val="130000"/>
              </a:lnSpc>
            </a:pPr>
            <a:r>
              <a:rPr lang="tr-TR" sz="2000" b="0" i="0" dirty="0" err="1">
                <a:effectLst/>
                <a:latin typeface="Chalkboard SE" panose="03050602040202020205" pitchFamily="66" charset="0"/>
              </a:rPr>
              <a:t>Farmer</a:t>
            </a:r>
            <a:r>
              <a:rPr lang="tr-TR" sz="2000" b="0" dirty="0" err="1">
                <a:latin typeface="Chalkboard SE" panose="03050602040202020205" pitchFamily="66" charset="0"/>
              </a:rPr>
              <a:t>s</a:t>
            </a:r>
            <a:r>
              <a:rPr lang="tr-TR" sz="2000" b="0" dirty="0">
                <a:latin typeface="Chalkboard SE" panose="03050602040202020205" pitchFamily="66" charset="0"/>
              </a:rPr>
              <a:t> </a:t>
            </a:r>
            <a:r>
              <a:rPr lang="tr-TR" sz="2000" b="0" dirty="0" err="1">
                <a:latin typeface="Chalkboard SE" panose="03050602040202020205" pitchFamily="66" charset="0"/>
              </a:rPr>
              <a:t>and</a:t>
            </a:r>
            <a:r>
              <a:rPr lang="tr-TR" sz="2000" b="0" dirty="0">
                <a:latin typeface="Chalkboard SE" panose="03050602040202020205" pitchFamily="66" charset="0"/>
              </a:rPr>
              <a:t> </a:t>
            </a:r>
            <a:r>
              <a:rPr lang="tr-TR" sz="2000" b="0" dirty="0" err="1">
                <a:latin typeface="Chalkboard SE" panose="03050602040202020205" pitchFamily="66" charset="0"/>
              </a:rPr>
              <a:t>archers</a:t>
            </a:r>
            <a:endParaRPr lang="tr-TR" sz="2000" b="0" dirty="0">
              <a:latin typeface="Chalkboard SE" panose="03050602040202020205" pitchFamily="66" charset="0"/>
            </a:endParaRPr>
          </a:p>
          <a:p>
            <a:pPr>
              <a:lnSpc>
                <a:spcPct val="130000"/>
              </a:lnSpc>
            </a:pP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Beaker</a:t>
            </a:r>
            <a:r>
              <a:rPr lang="tr-TR" sz="2000" b="0" i="0" dirty="0">
                <a:solidFill>
                  <a:srgbClr val="131313"/>
                </a:solidFill>
                <a:effectLst/>
                <a:latin typeface="Chalkboard SE" panose="03050602040202020205" pitchFamily="66" charset="0"/>
              </a:rPr>
              <a:t> People </a:t>
            </a:r>
            <a:r>
              <a:rPr lang="tr-TR" sz="2000" b="0" i="0" dirty="0" err="1">
                <a:solidFill>
                  <a:srgbClr val="131313"/>
                </a:solidFill>
                <a:effectLst/>
                <a:latin typeface="Chalkboard SE" panose="03050602040202020205" pitchFamily="66" charset="0"/>
              </a:rPr>
              <a:t>crafted</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their</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own</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pottery</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and</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eventually</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introduced</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weaving</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to</a:t>
            </a:r>
            <a:r>
              <a:rPr lang="tr-TR" sz="2000" b="0" i="0" dirty="0">
                <a:solidFill>
                  <a:srgbClr val="131313"/>
                </a:solidFill>
                <a:effectLst/>
                <a:latin typeface="Chalkboard SE" panose="03050602040202020205" pitchFamily="66" charset="0"/>
              </a:rPr>
              <a:t> Britain, </a:t>
            </a:r>
            <a:r>
              <a:rPr lang="tr-TR" sz="2000" b="0" i="0" dirty="0" err="1">
                <a:solidFill>
                  <a:srgbClr val="131313"/>
                </a:solidFill>
                <a:effectLst/>
                <a:latin typeface="Chalkboard SE" panose="03050602040202020205" pitchFamily="66" charset="0"/>
              </a:rPr>
              <a:t>along</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with</a:t>
            </a:r>
            <a:r>
              <a:rPr lang="tr-TR" sz="2000" b="0" i="0" dirty="0">
                <a:solidFill>
                  <a:srgbClr val="131313"/>
                </a:solidFill>
                <a:effectLst/>
                <a:latin typeface="Chalkboard SE" panose="03050602040202020205" pitchFamily="66" charset="0"/>
              </a:rPr>
              <a:t> a </a:t>
            </a:r>
            <a:r>
              <a:rPr lang="tr-TR" sz="2000" b="0" i="0" dirty="0" err="1">
                <a:solidFill>
                  <a:srgbClr val="131313"/>
                </a:solidFill>
                <a:effectLst/>
                <a:latin typeface="Chalkboard SE" panose="03050602040202020205" pitchFamily="66" charset="0"/>
              </a:rPr>
              <a:t>honey-based</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mead</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marking</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first</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known</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alcoholic</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beverage</a:t>
            </a:r>
            <a:r>
              <a:rPr lang="tr-TR" sz="2000" b="0" i="0" dirty="0">
                <a:solidFill>
                  <a:srgbClr val="131313"/>
                </a:solidFill>
                <a:effectLst/>
                <a:latin typeface="Chalkboard SE" panose="03050602040202020205" pitchFamily="66" charset="0"/>
              </a:rPr>
              <a:t> in </a:t>
            </a: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region</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Unlike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communal</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orientation</a:t>
            </a:r>
            <a:r>
              <a:rPr lang="tr-TR" sz="2000" b="0" i="0" dirty="0">
                <a:solidFill>
                  <a:srgbClr val="131313"/>
                </a:solidFill>
                <a:effectLst/>
                <a:latin typeface="Chalkboard SE" panose="03050602040202020205" pitchFamily="66" charset="0"/>
              </a:rPr>
              <a:t> of </a:t>
            </a: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Neolithic</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era</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the</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Beaker</a:t>
            </a:r>
            <a:r>
              <a:rPr lang="tr-TR" sz="2000" b="0" i="0" dirty="0">
                <a:solidFill>
                  <a:srgbClr val="131313"/>
                </a:solidFill>
                <a:effectLst/>
                <a:latin typeface="Chalkboard SE" panose="03050602040202020205" pitchFamily="66" charset="0"/>
              </a:rPr>
              <a:t> People </a:t>
            </a:r>
            <a:r>
              <a:rPr lang="tr-TR" sz="2000" b="0" i="0" dirty="0" err="1">
                <a:solidFill>
                  <a:srgbClr val="131313"/>
                </a:solidFill>
                <a:effectLst/>
                <a:latin typeface="Chalkboard SE" panose="03050602040202020205" pitchFamily="66" charset="0"/>
              </a:rPr>
              <a:t>established</a:t>
            </a:r>
            <a:r>
              <a:rPr lang="tr-TR" sz="2000" b="0" i="0" dirty="0">
                <a:solidFill>
                  <a:srgbClr val="131313"/>
                </a:solidFill>
                <a:effectLst/>
                <a:latin typeface="Chalkboard SE" panose="03050602040202020205" pitchFamily="66" charset="0"/>
              </a:rPr>
              <a:t> a </a:t>
            </a:r>
            <a:r>
              <a:rPr lang="tr-TR" sz="2000" b="0" i="0" dirty="0" err="1">
                <a:solidFill>
                  <a:srgbClr val="131313"/>
                </a:solidFill>
                <a:effectLst/>
                <a:latin typeface="Chalkboard SE" panose="03050602040202020205" pitchFamily="66" charset="0"/>
              </a:rPr>
              <a:t>patriarchal</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society</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with</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individual</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warrior-chiefs</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or</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kings</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gaining</a:t>
            </a:r>
            <a:r>
              <a:rPr lang="tr-TR" sz="2000" b="0" i="0" dirty="0">
                <a:solidFill>
                  <a:srgbClr val="131313"/>
                </a:solidFill>
                <a:effectLst/>
                <a:latin typeface="Chalkboard SE" panose="03050602040202020205" pitchFamily="66" charset="0"/>
              </a:rPr>
              <a:t> </a:t>
            </a:r>
            <a:r>
              <a:rPr lang="tr-TR" sz="2000" b="0" i="0" dirty="0" err="1">
                <a:solidFill>
                  <a:srgbClr val="131313"/>
                </a:solidFill>
                <a:effectLst/>
                <a:latin typeface="Chalkboard SE" panose="03050602040202020205" pitchFamily="66" charset="0"/>
              </a:rPr>
              <a:t>prominence</a:t>
            </a:r>
            <a:r>
              <a:rPr lang="tr-TR" sz="2000" b="0" i="0" dirty="0">
                <a:solidFill>
                  <a:srgbClr val="131313"/>
                </a:solidFill>
                <a:effectLst/>
                <a:latin typeface="Chalkboard SE" panose="03050602040202020205" pitchFamily="66" charset="0"/>
              </a:rPr>
              <a:t>.</a:t>
            </a:r>
            <a:endParaRPr lang="tr-TR" sz="2000" b="0" dirty="0">
              <a:solidFill>
                <a:srgbClr val="131313"/>
              </a:solidFill>
              <a:latin typeface="Chalkboard SE" panose="03050602040202020205" pitchFamily="66" charset="0"/>
            </a:endParaRPr>
          </a:p>
          <a:p>
            <a:pPr>
              <a:lnSpc>
                <a:spcPct val="130000"/>
              </a:lnSpc>
            </a:pPr>
            <a:br>
              <a:rPr lang="tr-TR" sz="2000" dirty="0">
                <a:latin typeface="Chalkboard SE" panose="03050602040202020205" pitchFamily="66" charset="0"/>
              </a:rPr>
            </a:br>
            <a:endParaRPr lang="tr-TR" sz="2000" dirty="0">
              <a:latin typeface="Chalkboard SE" panose="03050602040202020205" pitchFamily="66" charset="0"/>
            </a:endParaRPr>
          </a:p>
        </p:txBody>
      </p:sp>
    </p:spTree>
    <p:extLst>
      <p:ext uri="{BB962C8B-B14F-4D97-AF65-F5344CB8AC3E}">
        <p14:creationId xmlns:p14="http://schemas.microsoft.com/office/powerpoint/2010/main" val="764501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9C41-F564-4E08-A341-4C2560641BCA}"/>
              </a:ext>
            </a:extLst>
          </p:cNvPr>
          <p:cNvSpPr>
            <a:spLocks noGrp="1"/>
          </p:cNvSpPr>
          <p:nvPr>
            <p:ph type="title"/>
          </p:nvPr>
        </p:nvSpPr>
        <p:spPr/>
        <p:txBody>
          <a:bodyPr/>
          <a:lstStyle/>
          <a:p>
            <a:r>
              <a:rPr lang="en-GB" dirty="0">
                <a:solidFill>
                  <a:schemeClr val="tx1"/>
                </a:solidFill>
              </a:rPr>
              <a:t>Trade in the Bronze Age</a:t>
            </a:r>
          </a:p>
        </p:txBody>
      </p:sp>
      <p:sp>
        <p:nvSpPr>
          <p:cNvPr id="3" name="Content Placeholder 2">
            <a:extLst>
              <a:ext uri="{FF2B5EF4-FFF2-40B4-BE49-F238E27FC236}">
                <a16:creationId xmlns:a16="http://schemas.microsoft.com/office/drawing/2014/main" id="{28606DD9-11B4-4FDC-BCE7-D8EAAB386473}"/>
              </a:ext>
            </a:extLst>
          </p:cNvPr>
          <p:cNvSpPr>
            <a:spLocks noGrp="1"/>
          </p:cNvSpPr>
          <p:nvPr>
            <p:ph idx="1"/>
          </p:nvPr>
        </p:nvSpPr>
        <p:spPr/>
        <p:txBody>
          <a:bodyPr>
            <a:normAutofit/>
          </a:bodyPr>
          <a:lstStyle/>
          <a:p>
            <a:pPr marL="342900" indent="-342900">
              <a:buFont typeface="Wingdings" panose="05000000000000000000" pitchFamily="2" charset="2"/>
              <a:buChar char="v"/>
            </a:pPr>
            <a:r>
              <a:rPr lang="tr-TR" sz="2400" b="0" dirty="0">
                <a:solidFill>
                  <a:schemeClr val="tx1"/>
                </a:solidFill>
              </a:rPr>
              <a:t>T</a:t>
            </a:r>
            <a:r>
              <a:rPr lang="en-GB" sz="2400" b="0" dirty="0" err="1">
                <a:solidFill>
                  <a:schemeClr val="tx1"/>
                </a:solidFill>
              </a:rPr>
              <a:t>raders</a:t>
            </a:r>
            <a:r>
              <a:rPr lang="en-GB" sz="2400" b="0" dirty="0">
                <a:solidFill>
                  <a:schemeClr val="tx1"/>
                </a:solidFill>
              </a:rPr>
              <a:t> </a:t>
            </a:r>
            <a:r>
              <a:rPr lang="en-GB" sz="2400" b="0">
                <a:solidFill>
                  <a:schemeClr val="tx1"/>
                </a:solidFill>
              </a:rPr>
              <a:t>came </a:t>
            </a:r>
            <a:r>
              <a:rPr lang="tr-TR" sz="2400" b="0">
                <a:solidFill>
                  <a:schemeClr val="tx1"/>
                </a:solidFill>
              </a:rPr>
              <a:t>Britain </a:t>
            </a:r>
            <a:r>
              <a:rPr lang="en-GB" sz="2400" b="0" dirty="0">
                <a:solidFill>
                  <a:schemeClr val="tx1"/>
                </a:solidFill>
              </a:rPr>
              <a:t>to obtain tin in exchange for goods from their own lands.</a:t>
            </a:r>
          </a:p>
        </p:txBody>
      </p:sp>
    </p:spTree>
    <p:extLst>
      <p:ext uri="{BB962C8B-B14F-4D97-AF65-F5344CB8AC3E}">
        <p14:creationId xmlns:p14="http://schemas.microsoft.com/office/powerpoint/2010/main" val="3229208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7BE8-5737-4DBA-9844-54A1A3AB9D9D}"/>
              </a:ext>
            </a:extLst>
          </p:cNvPr>
          <p:cNvSpPr>
            <a:spLocks noGrp="1"/>
          </p:cNvSpPr>
          <p:nvPr>
            <p:ph type="title"/>
          </p:nvPr>
        </p:nvSpPr>
        <p:spPr/>
        <p:txBody>
          <a:bodyPr/>
          <a:lstStyle/>
          <a:p>
            <a:pPr algn="ctr"/>
            <a:r>
              <a:rPr lang="en-GB" dirty="0">
                <a:solidFill>
                  <a:schemeClr val="tx1"/>
                </a:solidFill>
              </a:rPr>
              <a:t>The Iron Age and the Britons</a:t>
            </a:r>
          </a:p>
        </p:txBody>
      </p:sp>
      <p:sp>
        <p:nvSpPr>
          <p:cNvPr id="3" name="Content Placeholder 2">
            <a:extLst>
              <a:ext uri="{FF2B5EF4-FFF2-40B4-BE49-F238E27FC236}">
                <a16:creationId xmlns:a16="http://schemas.microsoft.com/office/drawing/2014/main" id="{AF93BF91-592E-4D9E-B10F-E2B3C2410935}"/>
              </a:ext>
            </a:extLst>
          </p:cNvPr>
          <p:cNvSpPr>
            <a:spLocks noGrp="1"/>
          </p:cNvSpPr>
          <p:nvPr>
            <p:ph idx="1"/>
          </p:nvPr>
        </p:nvSpPr>
        <p:spPr>
          <a:xfrm>
            <a:off x="5247861" y="477078"/>
            <a:ext cx="6579704" cy="6003235"/>
          </a:xfrm>
        </p:spPr>
        <p:txBody>
          <a:bodyPr>
            <a:noAutofit/>
          </a:bodyPr>
          <a:lstStyle/>
          <a:p>
            <a:pPr marL="342900" indent="-342900">
              <a:buFont typeface="Wingdings" panose="05000000000000000000" pitchFamily="2" charset="2"/>
              <a:buChar char="v"/>
            </a:pPr>
            <a:r>
              <a:rPr lang="en-GB" sz="2000" b="0" dirty="0">
                <a:solidFill>
                  <a:schemeClr val="tx1"/>
                </a:solidFill>
              </a:rPr>
              <a:t>Iron came relatively late to Britain compared to other parts of </a:t>
            </a:r>
            <a:r>
              <a:rPr lang="en-GB" sz="2000" b="0" dirty="0" err="1">
                <a:solidFill>
                  <a:schemeClr val="tx1"/>
                </a:solidFill>
              </a:rPr>
              <a:t>Europ</a:t>
            </a:r>
            <a:r>
              <a:rPr lang="tr-TR" sz="2000" b="0" dirty="0">
                <a:solidFill>
                  <a:schemeClr val="tx1"/>
                </a:solidFill>
              </a:rPr>
              <a:t>e.</a:t>
            </a:r>
          </a:p>
        </p:txBody>
      </p:sp>
    </p:spTree>
    <p:extLst>
      <p:ext uri="{BB962C8B-B14F-4D97-AF65-F5344CB8AC3E}">
        <p14:creationId xmlns:p14="http://schemas.microsoft.com/office/powerpoint/2010/main" val="4002836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6302F-EBBA-4FE3-84CD-8B131D83C57B}"/>
              </a:ext>
            </a:extLst>
          </p:cNvPr>
          <p:cNvSpPr>
            <a:spLocks noGrp="1"/>
          </p:cNvSpPr>
          <p:nvPr>
            <p:ph type="title"/>
          </p:nvPr>
        </p:nvSpPr>
        <p:spPr/>
        <p:txBody>
          <a:bodyPr/>
          <a:lstStyle/>
          <a:p>
            <a:pPr algn="ctr"/>
            <a:r>
              <a:rPr lang="en-GB" dirty="0">
                <a:solidFill>
                  <a:schemeClr val="tx1"/>
                </a:solidFill>
              </a:rPr>
              <a:t>Goidels and Brythons</a:t>
            </a:r>
          </a:p>
        </p:txBody>
      </p:sp>
      <p:sp>
        <p:nvSpPr>
          <p:cNvPr id="3" name="Content Placeholder 2">
            <a:extLst>
              <a:ext uri="{FF2B5EF4-FFF2-40B4-BE49-F238E27FC236}">
                <a16:creationId xmlns:a16="http://schemas.microsoft.com/office/drawing/2014/main" id="{2AD81A6A-16CA-4648-B261-9C9DBE6096BA}"/>
              </a:ext>
            </a:extLst>
          </p:cNvPr>
          <p:cNvSpPr>
            <a:spLocks noGrp="1"/>
          </p:cNvSpPr>
          <p:nvPr>
            <p:ph idx="1"/>
          </p:nvPr>
        </p:nvSpPr>
        <p:spPr>
          <a:xfrm>
            <a:off x="5376671" y="705113"/>
            <a:ext cx="6609920" cy="5775200"/>
          </a:xfrm>
        </p:spPr>
        <p:txBody>
          <a:bodyPr>
            <a:normAutofit/>
          </a:bodyPr>
          <a:lstStyle/>
          <a:p>
            <a:pPr marL="342900" indent="-342900">
              <a:buFont typeface="Wingdings" panose="05000000000000000000" pitchFamily="2" charset="2"/>
              <a:buChar char="v"/>
            </a:pPr>
            <a:endParaRPr lang="tr-TR" sz="2400" b="0" dirty="0">
              <a:solidFill>
                <a:schemeClr val="tx1"/>
              </a:solidFill>
            </a:endParaRPr>
          </a:p>
          <a:p>
            <a:pPr marL="342900" indent="-342900">
              <a:buFont typeface="Wingdings" panose="05000000000000000000" pitchFamily="2" charset="2"/>
              <a:buChar char="v"/>
            </a:pPr>
            <a:r>
              <a:rPr lang="tr-TR" sz="2400" b="0" dirty="0">
                <a:solidFill>
                  <a:schemeClr val="tx1"/>
                </a:solidFill>
              </a:rPr>
              <a:t>E</a:t>
            </a:r>
            <a:r>
              <a:rPr lang="en-GB" sz="2400" b="0" dirty="0" err="1">
                <a:solidFill>
                  <a:schemeClr val="tx1"/>
                </a:solidFill>
              </a:rPr>
              <a:t>ngland</a:t>
            </a:r>
            <a:r>
              <a:rPr lang="en-GB" sz="2400" b="0" dirty="0">
                <a:solidFill>
                  <a:schemeClr val="tx1"/>
                </a:solidFill>
              </a:rPr>
              <a:t> was invaded by a tribe called </a:t>
            </a:r>
            <a:r>
              <a:rPr lang="en-GB" sz="2400" b="0" i="1" dirty="0">
                <a:solidFill>
                  <a:schemeClr val="tx1"/>
                </a:solidFill>
              </a:rPr>
              <a:t>Goidels</a:t>
            </a:r>
            <a:r>
              <a:rPr lang="en-GB" sz="2400" b="0" dirty="0">
                <a:solidFill>
                  <a:schemeClr val="tx1"/>
                </a:solidFill>
              </a:rPr>
              <a:t>.</a:t>
            </a:r>
            <a:endParaRPr lang="tr-TR" sz="2400" b="0" dirty="0">
              <a:solidFill>
                <a:schemeClr val="tx1"/>
              </a:solidFill>
            </a:endParaRPr>
          </a:p>
          <a:p>
            <a:pPr marL="342900" indent="-342900">
              <a:buFont typeface="Wingdings" panose="05000000000000000000" pitchFamily="2" charset="2"/>
              <a:buChar char="v"/>
            </a:pPr>
            <a:r>
              <a:rPr lang="en-GB" sz="2400" b="0" dirty="0">
                <a:solidFill>
                  <a:schemeClr val="tx1"/>
                </a:solidFill>
              </a:rPr>
              <a:t>Then in the 5</a:t>
            </a:r>
            <a:r>
              <a:rPr lang="en-GB" sz="2400" b="0" baseline="30000" dirty="0">
                <a:solidFill>
                  <a:schemeClr val="tx1"/>
                </a:solidFill>
              </a:rPr>
              <a:t>th</a:t>
            </a:r>
            <a:r>
              <a:rPr lang="en-GB" sz="2400" b="0" dirty="0">
                <a:solidFill>
                  <a:schemeClr val="tx1"/>
                </a:solidFill>
              </a:rPr>
              <a:t> BC a new tribe called </a:t>
            </a:r>
            <a:r>
              <a:rPr lang="en-GB" sz="2400" b="0" i="1" dirty="0" err="1">
                <a:solidFill>
                  <a:schemeClr val="tx1"/>
                </a:solidFill>
              </a:rPr>
              <a:t>Brythons</a:t>
            </a:r>
            <a:r>
              <a:rPr lang="en-GB" sz="2400" b="0" dirty="0">
                <a:solidFill>
                  <a:schemeClr val="tx1"/>
                </a:solidFill>
              </a:rPr>
              <a:t> came.</a:t>
            </a:r>
            <a:endParaRPr lang="tr-TR" sz="2400" b="0" dirty="0">
              <a:solidFill>
                <a:schemeClr val="tx1"/>
              </a:solidFill>
            </a:endParaRPr>
          </a:p>
        </p:txBody>
      </p:sp>
    </p:spTree>
    <p:extLst>
      <p:ext uri="{BB962C8B-B14F-4D97-AF65-F5344CB8AC3E}">
        <p14:creationId xmlns:p14="http://schemas.microsoft.com/office/powerpoint/2010/main" val="862662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C0C0-01A2-4375-BF26-F987121E5259}"/>
              </a:ext>
            </a:extLst>
          </p:cNvPr>
          <p:cNvSpPr>
            <a:spLocks noGrp="1"/>
          </p:cNvSpPr>
          <p:nvPr>
            <p:ph type="title"/>
          </p:nvPr>
        </p:nvSpPr>
        <p:spPr/>
        <p:txBody>
          <a:bodyPr/>
          <a:lstStyle/>
          <a:p>
            <a:r>
              <a:rPr lang="en-GB" dirty="0"/>
              <a:t>The Britons</a:t>
            </a:r>
          </a:p>
        </p:txBody>
      </p:sp>
      <p:sp>
        <p:nvSpPr>
          <p:cNvPr id="3" name="Content Placeholder 2">
            <a:extLst>
              <a:ext uri="{FF2B5EF4-FFF2-40B4-BE49-F238E27FC236}">
                <a16:creationId xmlns:a16="http://schemas.microsoft.com/office/drawing/2014/main" id="{5CA709E6-DD5E-4CCF-8E11-7F8B727D2133}"/>
              </a:ext>
            </a:extLst>
          </p:cNvPr>
          <p:cNvSpPr>
            <a:spLocks noGrp="1"/>
          </p:cNvSpPr>
          <p:nvPr>
            <p:ph idx="1"/>
          </p:nvPr>
        </p:nvSpPr>
        <p:spPr/>
        <p:txBody>
          <a:bodyPr>
            <a:normAutofit/>
          </a:bodyPr>
          <a:lstStyle/>
          <a:p>
            <a:pPr marL="457200" indent="-457200">
              <a:buFont typeface="Wingdings" panose="05000000000000000000" pitchFamily="2" charset="2"/>
              <a:buChar char="v"/>
            </a:pPr>
            <a:r>
              <a:rPr lang="en-GB" sz="2600" b="0" dirty="0">
                <a:solidFill>
                  <a:schemeClr val="tx1"/>
                </a:solidFill>
              </a:rPr>
              <a:t>The Britons lived in huts covered with mud and straw.</a:t>
            </a:r>
            <a:endParaRPr lang="tr-TR" sz="2600" b="0" dirty="0">
              <a:solidFill>
                <a:schemeClr val="tx1"/>
              </a:solidFill>
            </a:endParaRPr>
          </a:p>
          <a:p>
            <a:pPr marL="457200" indent="-457200">
              <a:buFont typeface="Wingdings" panose="05000000000000000000" pitchFamily="2" charset="2"/>
              <a:buChar char="v"/>
            </a:pPr>
            <a:r>
              <a:rPr lang="en-GB" sz="2600" b="0" dirty="0">
                <a:solidFill>
                  <a:schemeClr val="tx1"/>
                </a:solidFill>
              </a:rPr>
              <a:t>They were nearly all farmers.</a:t>
            </a:r>
            <a:endParaRPr lang="tr-TR" sz="2600" b="0" dirty="0">
              <a:solidFill>
                <a:schemeClr val="tx1"/>
              </a:solidFill>
            </a:endParaRPr>
          </a:p>
          <a:p>
            <a:pPr marL="457200" indent="-457200">
              <a:buFont typeface="Wingdings" panose="05000000000000000000" pitchFamily="2" charset="2"/>
              <a:buChar char="v"/>
            </a:pPr>
            <a:r>
              <a:rPr lang="en-GB" sz="2600" b="0" dirty="0">
                <a:solidFill>
                  <a:schemeClr val="tx1"/>
                </a:solidFill>
              </a:rPr>
              <a:t>They made their own clothes.</a:t>
            </a:r>
          </a:p>
        </p:txBody>
      </p:sp>
    </p:spTree>
    <p:extLst>
      <p:ext uri="{BB962C8B-B14F-4D97-AF65-F5344CB8AC3E}">
        <p14:creationId xmlns:p14="http://schemas.microsoft.com/office/powerpoint/2010/main" val="3683644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EF03F-1DD6-4432-A747-7E8DD092C529}"/>
              </a:ext>
            </a:extLst>
          </p:cNvPr>
          <p:cNvSpPr>
            <a:spLocks noGrp="1"/>
          </p:cNvSpPr>
          <p:nvPr>
            <p:ph type="title"/>
          </p:nvPr>
        </p:nvSpPr>
        <p:spPr/>
        <p:txBody>
          <a:bodyPr/>
          <a:lstStyle/>
          <a:p>
            <a:pPr algn="ctr"/>
            <a:r>
              <a:rPr lang="en-GB" dirty="0"/>
              <a:t>The Celts and the Iron Age</a:t>
            </a:r>
          </a:p>
        </p:txBody>
      </p:sp>
      <p:sp>
        <p:nvSpPr>
          <p:cNvPr id="3" name="Content Placeholder 2">
            <a:extLst>
              <a:ext uri="{FF2B5EF4-FFF2-40B4-BE49-F238E27FC236}">
                <a16:creationId xmlns:a16="http://schemas.microsoft.com/office/drawing/2014/main" id="{58D0994C-6EC8-4E9F-900D-D416EF0EB5BA}"/>
              </a:ext>
            </a:extLst>
          </p:cNvPr>
          <p:cNvSpPr>
            <a:spLocks noGrp="1"/>
          </p:cNvSpPr>
          <p:nvPr>
            <p:ph idx="1"/>
          </p:nvPr>
        </p:nvSpPr>
        <p:spPr>
          <a:xfrm>
            <a:off x="5376671" y="705113"/>
            <a:ext cx="6450894" cy="5417391"/>
          </a:xfrm>
        </p:spPr>
        <p:txBody>
          <a:bodyPr>
            <a:noAutofit/>
          </a:bodyPr>
          <a:lstStyle/>
          <a:p>
            <a:pPr marL="285750" indent="-285750">
              <a:buFont typeface="Wingdings" panose="05000000000000000000" pitchFamily="2" charset="2"/>
              <a:buChar char="v"/>
            </a:pPr>
            <a:r>
              <a:rPr lang="en-GB" sz="2400" b="0" dirty="0">
                <a:solidFill>
                  <a:schemeClr val="tx1"/>
                </a:solidFill>
              </a:rPr>
              <a:t>In the Iron Age, Britain came to be dominated by a group of people known as the Celts.</a:t>
            </a:r>
            <a:endParaRPr lang="tr-TR" sz="2400" b="0" dirty="0">
              <a:solidFill>
                <a:schemeClr val="tx1"/>
              </a:solidFill>
            </a:endParaRPr>
          </a:p>
        </p:txBody>
      </p:sp>
    </p:spTree>
    <p:extLst>
      <p:ext uri="{BB962C8B-B14F-4D97-AF65-F5344CB8AC3E}">
        <p14:creationId xmlns:p14="http://schemas.microsoft.com/office/powerpoint/2010/main" val="4073723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364857-4C5D-6AE8-844E-3A9A02870082}"/>
              </a:ext>
            </a:extLst>
          </p:cNvPr>
          <p:cNvSpPr>
            <a:spLocks noGrp="1"/>
          </p:cNvSpPr>
          <p:nvPr>
            <p:ph type="title"/>
          </p:nvPr>
        </p:nvSpPr>
        <p:spPr/>
        <p:txBody>
          <a:bodyPr/>
          <a:lstStyle/>
          <a:p>
            <a:r>
              <a:rPr lang="tr-TR" dirty="0" err="1"/>
              <a:t>The</a:t>
            </a:r>
            <a:r>
              <a:rPr lang="tr-TR" dirty="0"/>
              <a:t> </a:t>
            </a:r>
            <a:r>
              <a:rPr lang="tr-TR" dirty="0" err="1"/>
              <a:t>Celts</a:t>
            </a:r>
            <a:endParaRPr lang="tr-TR" dirty="0"/>
          </a:p>
        </p:txBody>
      </p:sp>
      <p:sp>
        <p:nvSpPr>
          <p:cNvPr id="3" name="İçerik Yer Tutucusu 2">
            <a:extLst>
              <a:ext uri="{FF2B5EF4-FFF2-40B4-BE49-F238E27FC236}">
                <a16:creationId xmlns:a16="http://schemas.microsoft.com/office/drawing/2014/main" id="{66E9EEA7-88FB-2D36-4E38-EE59FB15F813}"/>
              </a:ext>
            </a:extLst>
          </p:cNvPr>
          <p:cNvSpPr>
            <a:spLocks noGrp="1"/>
          </p:cNvSpPr>
          <p:nvPr>
            <p:ph idx="1"/>
          </p:nvPr>
        </p:nvSpPr>
        <p:spPr/>
        <p:txBody>
          <a:bodyPr>
            <a:normAutofit lnSpcReduction="10000"/>
          </a:bodyPr>
          <a:lstStyle/>
          <a:p>
            <a:r>
              <a:rPr lang="tr-TR" dirty="0" err="1"/>
              <a:t>They</a:t>
            </a:r>
            <a:r>
              <a:rPr lang="tr-TR" dirty="0"/>
              <a:t> </a:t>
            </a:r>
            <a:r>
              <a:rPr lang="tr-TR" dirty="0" err="1"/>
              <a:t>were</a:t>
            </a:r>
            <a:r>
              <a:rPr lang="tr-TR" dirty="0"/>
              <a:t> </a:t>
            </a:r>
            <a:r>
              <a:rPr lang="tr-TR" dirty="0" err="1"/>
              <a:t>tall</a:t>
            </a:r>
            <a:r>
              <a:rPr lang="tr-TR" dirty="0"/>
              <a:t>, had </a:t>
            </a:r>
            <a:r>
              <a:rPr lang="tr-TR" dirty="0" err="1"/>
              <a:t>fair</a:t>
            </a:r>
            <a:r>
              <a:rPr lang="tr-TR" dirty="0"/>
              <a:t> </a:t>
            </a:r>
            <a:r>
              <a:rPr lang="tr-TR" dirty="0" err="1"/>
              <a:t>or</a:t>
            </a:r>
            <a:r>
              <a:rPr lang="tr-TR" dirty="0"/>
              <a:t> </a:t>
            </a:r>
            <a:r>
              <a:rPr lang="tr-TR" dirty="0" err="1"/>
              <a:t>red</a:t>
            </a:r>
            <a:r>
              <a:rPr lang="tr-TR" dirty="0"/>
              <a:t> </a:t>
            </a:r>
            <a:r>
              <a:rPr lang="tr-TR" dirty="0" err="1"/>
              <a:t>hair</a:t>
            </a:r>
            <a:r>
              <a:rPr lang="tr-TR" dirty="0"/>
              <a:t> </a:t>
            </a:r>
            <a:r>
              <a:rPr lang="tr-TR" dirty="0" err="1"/>
              <a:t>and</a:t>
            </a:r>
            <a:r>
              <a:rPr lang="tr-TR" dirty="0"/>
              <a:t> </a:t>
            </a:r>
            <a:r>
              <a:rPr lang="tr-TR" dirty="0" err="1"/>
              <a:t>blue</a:t>
            </a:r>
            <a:r>
              <a:rPr lang="tr-TR" dirty="0"/>
              <a:t> </a:t>
            </a:r>
            <a:r>
              <a:rPr lang="tr-TR" dirty="0" err="1"/>
              <a:t>eyes</a:t>
            </a:r>
            <a:r>
              <a:rPr lang="tr-TR" dirty="0"/>
              <a:t>.</a:t>
            </a:r>
          </a:p>
          <a:p>
            <a:r>
              <a:rPr lang="tr-TR" dirty="0" err="1"/>
              <a:t>They</a:t>
            </a:r>
            <a:r>
              <a:rPr lang="tr-TR" dirty="0"/>
              <a:t> </a:t>
            </a:r>
            <a:r>
              <a:rPr lang="tr-TR" dirty="0" err="1"/>
              <a:t>were</a:t>
            </a:r>
            <a:r>
              <a:rPr lang="tr-TR" dirty="0"/>
              <a:t> </a:t>
            </a:r>
            <a:r>
              <a:rPr lang="tr-TR" dirty="0" err="1"/>
              <a:t>technically</a:t>
            </a:r>
            <a:r>
              <a:rPr lang="tr-TR" dirty="0"/>
              <a:t> </a:t>
            </a:r>
            <a:r>
              <a:rPr lang="tr-TR" dirty="0" err="1"/>
              <a:t>advanced</a:t>
            </a:r>
            <a:r>
              <a:rPr lang="tr-TR" dirty="0"/>
              <a:t>.</a:t>
            </a:r>
          </a:p>
          <a:p>
            <a:r>
              <a:rPr lang="tr-TR" dirty="0" err="1"/>
              <a:t>They</a:t>
            </a:r>
            <a:r>
              <a:rPr lang="tr-TR" dirty="0"/>
              <a:t> </a:t>
            </a:r>
            <a:r>
              <a:rPr lang="tr-TR" dirty="0" err="1"/>
              <a:t>knew</a:t>
            </a:r>
            <a:r>
              <a:rPr lang="tr-TR" dirty="0"/>
              <a:t> how </a:t>
            </a:r>
            <a:r>
              <a:rPr lang="tr-TR" dirty="0" err="1"/>
              <a:t>to</a:t>
            </a:r>
            <a:r>
              <a:rPr lang="tr-TR" dirty="0"/>
              <a:t> </a:t>
            </a:r>
            <a:r>
              <a:rPr lang="tr-TR" dirty="0" err="1"/>
              <a:t>work</a:t>
            </a:r>
            <a:r>
              <a:rPr lang="tr-TR" dirty="0"/>
              <a:t> </a:t>
            </a:r>
            <a:r>
              <a:rPr lang="tr-TR" dirty="0" err="1"/>
              <a:t>with</a:t>
            </a:r>
            <a:r>
              <a:rPr lang="tr-TR" dirty="0"/>
              <a:t> </a:t>
            </a:r>
            <a:r>
              <a:rPr lang="tr-TR" dirty="0" err="1"/>
              <a:t>iron</a:t>
            </a:r>
            <a:endParaRPr lang="tr-TR" dirty="0"/>
          </a:p>
          <a:p>
            <a:r>
              <a:rPr lang="tr-TR" dirty="0" err="1"/>
              <a:t>They</a:t>
            </a:r>
            <a:r>
              <a:rPr lang="tr-TR" dirty="0"/>
              <a:t> </a:t>
            </a:r>
            <a:r>
              <a:rPr lang="tr-TR" dirty="0" err="1"/>
              <a:t>controlled</a:t>
            </a:r>
            <a:r>
              <a:rPr lang="tr-TR" dirty="0"/>
              <a:t> </a:t>
            </a:r>
            <a:r>
              <a:rPr lang="tr-TR" dirty="0" err="1"/>
              <a:t>all</a:t>
            </a:r>
            <a:r>
              <a:rPr lang="tr-TR" dirty="0"/>
              <a:t> </a:t>
            </a:r>
            <a:r>
              <a:rPr lang="tr-TR" dirty="0" err="1"/>
              <a:t>the</a:t>
            </a:r>
            <a:r>
              <a:rPr lang="tr-TR" dirty="0"/>
              <a:t> </a:t>
            </a:r>
            <a:r>
              <a:rPr lang="tr-TR" dirty="0" err="1"/>
              <a:t>lowland</a:t>
            </a:r>
            <a:r>
              <a:rPr lang="tr-TR" dirty="0"/>
              <a:t> </a:t>
            </a:r>
            <a:r>
              <a:rPr lang="tr-TR" dirty="0" err="1"/>
              <a:t>areas</a:t>
            </a:r>
            <a:r>
              <a:rPr lang="tr-TR" dirty="0"/>
              <a:t> of Britain.</a:t>
            </a:r>
          </a:p>
          <a:p>
            <a:r>
              <a:rPr lang="tr-TR" dirty="0" err="1"/>
              <a:t>They</a:t>
            </a:r>
            <a:r>
              <a:rPr lang="tr-TR" dirty="0"/>
              <a:t> </a:t>
            </a:r>
            <a:r>
              <a:rPr lang="tr-TR" dirty="0" err="1"/>
              <a:t>are</a:t>
            </a:r>
            <a:r>
              <a:rPr lang="tr-TR" dirty="0"/>
              <a:t> </a:t>
            </a:r>
            <a:r>
              <a:rPr lang="tr-TR" dirty="0" err="1"/>
              <a:t>ancestors</a:t>
            </a:r>
            <a:r>
              <a:rPr lang="tr-TR" dirty="0"/>
              <a:t> of </a:t>
            </a:r>
            <a:r>
              <a:rPr lang="tr-TR" dirty="0" err="1"/>
              <a:t>the</a:t>
            </a:r>
            <a:r>
              <a:rPr lang="tr-TR" dirty="0"/>
              <a:t> </a:t>
            </a:r>
            <a:r>
              <a:rPr lang="tr-TR" dirty="0" err="1"/>
              <a:t>people</a:t>
            </a:r>
            <a:r>
              <a:rPr lang="tr-TR" dirty="0"/>
              <a:t> in </a:t>
            </a:r>
            <a:r>
              <a:rPr lang="tr-TR" dirty="0" err="1"/>
              <a:t>Highland</a:t>
            </a:r>
            <a:r>
              <a:rPr lang="tr-TR" dirty="0"/>
              <a:t> </a:t>
            </a:r>
            <a:r>
              <a:rPr lang="tr-TR" dirty="0" err="1"/>
              <a:t>Scotland</a:t>
            </a:r>
            <a:r>
              <a:rPr lang="tr-TR" dirty="0"/>
              <a:t>, </a:t>
            </a:r>
            <a:r>
              <a:rPr lang="tr-TR" dirty="0" err="1"/>
              <a:t>Wales</a:t>
            </a:r>
            <a:r>
              <a:rPr lang="tr-TR" dirty="0"/>
              <a:t>, </a:t>
            </a:r>
            <a:r>
              <a:rPr lang="tr-TR" dirty="0" err="1"/>
              <a:t>Ireland</a:t>
            </a:r>
            <a:r>
              <a:rPr lang="tr-TR" dirty="0"/>
              <a:t>, </a:t>
            </a:r>
            <a:r>
              <a:rPr lang="tr-TR" dirty="0" err="1"/>
              <a:t>and</a:t>
            </a:r>
            <a:r>
              <a:rPr lang="tr-TR" dirty="0"/>
              <a:t> </a:t>
            </a:r>
            <a:r>
              <a:rPr lang="tr-TR" dirty="0" err="1"/>
              <a:t>Corwall</a:t>
            </a:r>
            <a:r>
              <a:rPr lang="tr-TR" dirty="0"/>
              <a:t> </a:t>
            </a:r>
            <a:r>
              <a:rPr lang="tr-TR" dirty="0" err="1"/>
              <a:t>today</a:t>
            </a:r>
            <a:r>
              <a:rPr lang="tr-TR" dirty="0"/>
              <a:t>.</a:t>
            </a:r>
          </a:p>
          <a:p>
            <a:r>
              <a:rPr lang="tr-TR" dirty="0" err="1"/>
              <a:t>The</a:t>
            </a:r>
            <a:r>
              <a:rPr lang="tr-TR" dirty="0"/>
              <a:t> </a:t>
            </a:r>
            <a:r>
              <a:rPr lang="tr-TR" dirty="0" err="1"/>
              <a:t>Iberian</a:t>
            </a:r>
            <a:r>
              <a:rPr lang="tr-TR" dirty="0"/>
              <a:t> </a:t>
            </a:r>
            <a:r>
              <a:rPr lang="tr-TR" dirty="0" err="1"/>
              <a:t>people</a:t>
            </a:r>
            <a:r>
              <a:rPr lang="tr-TR" dirty="0"/>
              <a:t> </a:t>
            </a:r>
            <a:r>
              <a:rPr lang="tr-TR" dirty="0" err="1"/>
              <a:t>adapted</a:t>
            </a:r>
            <a:r>
              <a:rPr lang="tr-TR" dirty="0"/>
              <a:t> </a:t>
            </a:r>
            <a:r>
              <a:rPr lang="tr-TR" dirty="0" err="1"/>
              <a:t>to</a:t>
            </a:r>
            <a:r>
              <a:rPr lang="tr-TR" dirty="0"/>
              <a:t> </a:t>
            </a:r>
            <a:r>
              <a:rPr lang="tr-TR" dirty="0" err="1"/>
              <a:t>Celtic</a:t>
            </a:r>
            <a:r>
              <a:rPr lang="tr-TR" dirty="0"/>
              <a:t>  </a:t>
            </a:r>
            <a:r>
              <a:rPr lang="tr-TR" dirty="0" err="1"/>
              <a:t>culture</a:t>
            </a:r>
            <a:r>
              <a:rPr lang="tr-TR" dirty="0"/>
              <a:t>.</a:t>
            </a:r>
          </a:p>
          <a:p>
            <a:r>
              <a:rPr lang="tr-TR" dirty="0" err="1"/>
              <a:t>Anglo-Saxons</a:t>
            </a:r>
            <a:r>
              <a:rPr lang="tr-TR" dirty="0"/>
              <a:t> </a:t>
            </a:r>
            <a:r>
              <a:rPr lang="tr-TR" dirty="0" err="1"/>
              <a:t>or</a:t>
            </a:r>
            <a:r>
              <a:rPr lang="tr-TR" dirty="0"/>
              <a:t> </a:t>
            </a:r>
            <a:r>
              <a:rPr lang="tr-TR" dirty="0" err="1"/>
              <a:t>Anglo-Celts</a:t>
            </a:r>
            <a:endParaRPr lang="tr-TR" dirty="0"/>
          </a:p>
        </p:txBody>
      </p:sp>
    </p:spTree>
    <p:extLst>
      <p:ext uri="{BB962C8B-B14F-4D97-AF65-F5344CB8AC3E}">
        <p14:creationId xmlns:p14="http://schemas.microsoft.com/office/powerpoint/2010/main" val="129227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AC8E1-B95F-4E85-B7D2-15AF1BA8B6C4}"/>
              </a:ext>
            </a:extLst>
          </p:cNvPr>
          <p:cNvSpPr>
            <a:spLocks noGrp="1"/>
          </p:cNvSpPr>
          <p:nvPr>
            <p:ph type="title"/>
          </p:nvPr>
        </p:nvSpPr>
        <p:spPr/>
        <p:txBody>
          <a:bodyPr/>
          <a:lstStyle/>
          <a:p>
            <a:pPr algn="ctr"/>
            <a:r>
              <a:rPr lang="tr-TR" dirty="0">
                <a:solidFill>
                  <a:schemeClr val="tx1"/>
                </a:solidFill>
              </a:rPr>
              <a:t>T</a:t>
            </a:r>
            <a:r>
              <a:rPr lang="en-GB" dirty="0" err="1">
                <a:solidFill>
                  <a:schemeClr val="tx1"/>
                </a:solidFill>
              </a:rPr>
              <a:t>rade</a:t>
            </a:r>
            <a:endParaRPr lang="en-GB" dirty="0">
              <a:solidFill>
                <a:schemeClr val="tx1"/>
              </a:solidFill>
            </a:endParaRPr>
          </a:p>
        </p:txBody>
      </p:sp>
      <p:sp>
        <p:nvSpPr>
          <p:cNvPr id="3" name="Content Placeholder 2">
            <a:extLst>
              <a:ext uri="{FF2B5EF4-FFF2-40B4-BE49-F238E27FC236}">
                <a16:creationId xmlns:a16="http://schemas.microsoft.com/office/drawing/2014/main" id="{586F9FAC-B9F5-490F-ABFF-A79045645F05}"/>
              </a:ext>
            </a:extLst>
          </p:cNvPr>
          <p:cNvSpPr>
            <a:spLocks noGrp="1"/>
          </p:cNvSpPr>
          <p:nvPr>
            <p:ph idx="1"/>
          </p:nvPr>
        </p:nvSpPr>
        <p:spPr>
          <a:xfrm>
            <a:off x="5376671" y="705113"/>
            <a:ext cx="6450894" cy="5795078"/>
          </a:xfrm>
        </p:spPr>
        <p:txBody>
          <a:bodyPr>
            <a:noAutofit/>
          </a:bodyPr>
          <a:lstStyle/>
          <a:p>
            <a:pPr marL="457200" indent="-457200">
              <a:buFont typeface="Wingdings" panose="05000000000000000000" pitchFamily="2" charset="2"/>
              <a:buChar char="v"/>
            </a:pPr>
            <a:r>
              <a:rPr lang="en-GB" sz="2600" b="0" dirty="0">
                <a:solidFill>
                  <a:schemeClr val="tx1"/>
                </a:solidFill>
              </a:rPr>
              <a:t>Money </a:t>
            </a:r>
            <a:r>
              <a:rPr lang="tr-TR" sz="2600" b="0" dirty="0" err="1">
                <a:solidFill>
                  <a:schemeClr val="tx1"/>
                </a:solidFill>
              </a:rPr>
              <a:t>began</a:t>
            </a:r>
            <a:r>
              <a:rPr lang="tr-TR" sz="2600" b="0" dirty="0">
                <a:solidFill>
                  <a:schemeClr val="tx1"/>
                </a:solidFill>
              </a:rPr>
              <a:t> </a:t>
            </a:r>
            <a:r>
              <a:rPr lang="en-GB" sz="2600" b="0" dirty="0">
                <a:solidFill>
                  <a:schemeClr val="tx1"/>
                </a:solidFill>
              </a:rPr>
              <a:t>to be used</a:t>
            </a:r>
            <a:r>
              <a:rPr lang="tr-TR" sz="2600" b="0" dirty="0">
                <a:solidFill>
                  <a:schemeClr val="tx1"/>
                </a:solidFill>
              </a:rPr>
              <a:t>.</a:t>
            </a:r>
          </a:p>
          <a:p>
            <a:pPr marL="457200" indent="-457200">
              <a:buFont typeface="Wingdings" panose="05000000000000000000" pitchFamily="2" charset="2"/>
              <a:buChar char="v"/>
            </a:pPr>
            <a:r>
              <a:rPr lang="en-GB" sz="2600" b="0" dirty="0">
                <a:solidFill>
                  <a:schemeClr val="tx1"/>
                </a:solidFill>
              </a:rPr>
              <a:t>The earliest link between Britain and the Mediterranean economy was the Cornish tin trade</a:t>
            </a:r>
          </a:p>
        </p:txBody>
      </p:sp>
    </p:spTree>
    <p:extLst>
      <p:ext uri="{BB962C8B-B14F-4D97-AF65-F5344CB8AC3E}">
        <p14:creationId xmlns:p14="http://schemas.microsoft.com/office/powerpoint/2010/main" val="582561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2B7F-D1A4-4FED-9231-49CD0F92E455}"/>
              </a:ext>
            </a:extLst>
          </p:cNvPr>
          <p:cNvSpPr>
            <a:spLocks noGrp="1"/>
          </p:cNvSpPr>
          <p:nvPr>
            <p:ph type="title"/>
          </p:nvPr>
        </p:nvSpPr>
        <p:spPr/>
        <p:txBody>
          <a:bodyPr/>
          <a:lstStyle/>
          <a:p>
            <a:pPr algn="ctr"/>
            <a:r>
              <a:rPr lang="en-GB" dirty="0">
                <a:solidFill>
                  <a:schemeClr val="tx1"/>
                </a:solidFill>
              </a:rPr>
              <a:t>The Coming of the Romans</a:t>
            </a:r>
          </a:p>
        </p:txBody>
      </p:sp>
      <p:sp>
        <p:nvSpPr>
          <p:cNvPr id="3" name="Content Placeholder 2">
            <a:extLst>
              <a:ext uri="{FF2B5EF4-FFF2-40B4-BE49-F238E27FC236}">
                <a16:creationId xmlns:a16="http://schemas.microsoft.com/office/drawing/2014/main" id="{A1B62F4F-617A-4157-AE2F-C22DC9F675AC}"/>
              </a:ext>
            </a:extLst>
          </p:cNvPr>
          <p:cNvSpPr>
            <a:spLocks noGrp="1"/>
          </p:cNvSpPr>
          <p:nvPr>
            <p:ph idx="1"/>
          </p:nvPr>
        </p:nvSpPr>
        <p:spPr>
          <a:xfrm>
            <a:off x="5314123" y="1229139"/>
            <a:ext cx="6533321" cy="4399722"/>
          </a:xfrm>
        </p:spPr>
        <p:txBody>
          <a:bodyPr>
            <a:noAutofit/>
          </a:bodyPr>
          <a:lstStyle/>
          <a:p>
            <a:pPr marL="342900" indent="-342900">
              <a:buFont typeface="Wingdings" panose="05000000000000000000" pitchFamily="2" charset="2"/>
              <a:buChar char="v"/>
            </a:pPr>
            <a:r>
              <a:rPr lang="tr-TR" sz="2200" b="0" dirty="0">
                <a:solidFill>
                  <a:schemeClr val="tx1"/>
                </a:solidFill>
              </a:rPr>
              <a:t>T</a:t>
            </a:r>
            <a:r>
              <a:rPr lang="en-GB" sz="2200" b="0" dirty="0">
                <a:solidFill>
                  <a:schemeClr val="tx1"/>
                </a:solidFill>
              </a:rPr>
              <a:t>he date of the first invasion of Britain by the Romans</a:t>
            </a:r>
            <a:r>
              <a:rPr lang="tr-TR" sz="2200" b="0" dirty="0">
                <a:solidFill>
                  <a:schemeClr val="tx1"/>
                </a:solidFill>
              </a:rPr>
              <a:t> is 55 BC.</a:t>
            </a:r>
          </a:p>
          <a:p>
            <a:pPr marL="342900" indent="-342900">
              <a:buFont typeface="Wingdings" panose="05000000000000000000" pitchFamily="2" charset="2"/>
              <a:buChar char="v"/>
            </a:pPr>
            <a:r>
              <a:rPr lang="en-GB" sz="2200" b="0" dirty="0">
                <a:solidFill>
                  <a:schemeClr val="tx1"/>
                </a:solidFill>
              </a:rPr>
              <a:t>Julius Caesar had conquered Gaul in 58 and become proconsul of the province.</a:t>
            </a:r>
            <a:endParaRPr lang="tr-TR" sz="2200" b="0" dirty="0">
              <a:solidFill>
                <a:schemeClr val="tx1"/>
              </a:solidFill>
            </a:endParaRPr>
          </a:p>
        </p:txBody>
      </p:sp>
    </p:spTree>
    <p:extLst>
      <p:ext uri="{BB962C8B-B14F-4D97-AF65-F5344CB8AC3E}">
        <p14:creationId xmlns:p14="http://schemas.microsoft.com/office/powerpoint/2010/main" val="3187362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3369-9A6E-4E4D-BEA9-24ED91AD08C1}"/>
              </a:ext>
            </a:extLst>
          </p:cNvPr>
          <p:cNvSpPr>
            <a:spLocks noGrp="1"/>
          </p:cNvSpPr>
          <p:nvPr>
            <p:ph type="title"/>
          </p:nvPr>
        </p:nvSpPr>
        <p:spPr/>
        <p:txBody>
          <a:bodyPr/>
          <a:lstStyle/>
          <a:p>
            <a:pPr algn="ctr"/>
            <a:r>
              <a:rPr lang="en-GB" dirty="0">
                <a:solidFill>
                  <a:schemeClr val="tx1"/>
                </a:solidFill>
              </a:rPr>
              <a:t>The Roman Conquest</a:t>
            </a:r>
          </a:p>
        </p:txBody>
      </p:sp>
      <p:sp>
        <p:nvSpPr>
          <p:cNvPr id="3" name="Content Placeholder 2">
            <a:extLst>
              <a:ext uri="{FF2B5EF4-FFF2-40B4-BE49-F238E27FC236}">
                <a16:creationId xmlns:a16="http://schemas.microsoft.com/office/drawing/2014/main" id="{D5193620-ED85-4352-A18D-9D0AB12DBC4A}"/>
              </a:ext>
            </a:extLst>
          </p:cNvPr>
          <p:cNvSpPr>
            <a:spLocks noGrp="1"/>
          </p:cNvSpPr>
          <p:nvPr>
            <p:ph idx="1"/>
          </p:nvPr>
        </p:nvSpPr>
        <p:spPr>
          <a:xfrm>
            <a:off x="5287617" y="705112"/>
            <a:ext cx="6539948" cy="5814957"/>
          </a:xfrm>
        </p:spPr>
        <p:txBody>
          <a:bodyPr>
            <a:noAutofit/>
          </a:bodyPr>
          <a:lstStyle/>
          <a:p>
            <a:pPr marL="457200" indent="-457200">
              <a:buFont typeface="Wingdings" panose="05000000000000000000" pitchFamily="2" charset="2"/>
              <a:buChar char="v"/>
            </a:pPr>
            <a:r>
              <a:rPr lang="tr-TR" sz="2400" b="0" dirty="0">
                <a:solidFill>
                  <a:schemeClr val="tx1"/>
                </a:solidFill>
              </a:rPr>
              <a:t>I</a:t>
            </a:r>
            <a:r>
              <a:rPr lang="en-GB" sz="2400" b="0" dirty="0">
                <a:solidFill>
                  <a:schemeClr val="tx1"/>
                </a:solidFill>
              </a:rPr>
              <a:t>n the year 43 AD. </a:t>
            </a:r>
            <a:r>
              <a:rPr lang="tr-TR" sz="2400" b="0" dirty="0">
                <a:solidFill>
                  <a:schemeClr val="tx1"/>
                </a:solidFill>
              </a:rPr>
              <a:t>t</a:t>
            </a:r>
            <a:r>
              <a:rPr lang="en-GB" sz="2400" b="0" dirty="0">
                <a:solidFill>
                  <a:schemeClr val="tx1"/>
                </a:solidFill>
              </a:rPr>
              <a:t>he Roman Emperor Claudius conquer</a:t>
            </a:r>
            <a:r>
              <a:rPr lang="tr-TR" sz="2400" b="0" dirty="0" err="1">
                <a:solidFill>
                  <a:schemeClr val="tx1"/>
                </a:solidFill>
              </a:rPr>
              <a:t>ed</a:t>
            </a:r>
            <a:r>
              <a:rPr lang="en-GB" sz="2400" b="0" dirty="0">
                <a:solidFill>
                  <a:schemeClr val="tx1"/>
                </a:solidFill>
              </a:rPr>
              <a:t> Britain and make the Britons pay him taxes or tribute.</a:t>
            </a:r>
          </a:p>
        </p:txBody>
      </p:sp>
    </p:spTree>
    <p:extLst>
      <p:ext uri="{BB962C8B-B14F-4D97-AF65-F5344CB8AC3E}">
        <p14:creationId xmlns:p14="http://schemas.microsoft.com/office/powerpoint/2010/main" val="110006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09EB1-AA48-4F92-84AF-FA20E1837E2D}"/>
              </a:ext>
            </a:extLst>
          </p:cNvPr>
          <p:cNvSpPr>
            <a:spLocks noGrp="1"/>
          </p:cNvSpPr>
          <p:nvPr>
            <p:ph type="title"/>
          </p:nvPr>
        </p:nvSpPr>
        <p:spPr/>
        <p:txBody>
          <a:bodyPr/>
          <a:lstStyle/>
          <a:p>
            <a:pPr algn="ctr"/>
            <a:r>
              <a:rPr lang="en-GB" dirty="0">
                <a:solidFill>
                  <a:schemeClr val="tx1"/>
                </a:solidFill>
              </a:rPr>
              <a:t>Julius Agricola (40–93)</a:t>
            </a:r>
          </a:p>
        </p:txBody>
      </p:sp>
      <p:sp>
        <p:nvSpPr>
          <p:cNvPr id="3" name="Content Placeholder 2">
            <a:extLst>
              <a:ext uri="{FF2B5EF4-FFF2-40B4-BE49-F238E27FC236}">
                <a16:creationId xmlns:a16="http://schemas.microsoft.com/office/drawing/2014/main" id="{17F166D4-B8E8-47E7-B990-74BED91A52EE}"/>
              </a:ext>
            </a:extLst>
          </p:cNvPr>
          <p:cNvSpPr>
            <a:spLocks noGrp="1"/>
          </p:cNvSpPr>
          <p:nvPr>
            <p:ph idx="1"/>
          </p:nvPr>
        </p:nvSpPr>
        <p:spPr>
          <a:xfrm>
            <a:off x="5249780" y="491704"/>
            <a:ext cx="6570164" cy="5874591"/>
          </a:xfrm>
        </p:spPr>
        <p:txBody>
          <a:bodyPr>
            <a:noAutofit/>
          </a:bodyPr>
          <a:lstStyle/>
          <a:p>
            <a:pPr marL="285750" indent="-285750">
              <a:buFont typeface="Wingdings" panose="05000000000000000000" pitchFamily="2" charset="2"/>
              <a:buChar char="v"/>
            </a:pPr>
            <a:r>
              <a:rPr lang="en-GB" sz="2600" b="0" dirty="0">
                <a:solidFill>
                  <a:schemeClr val="tx1"/>
                </a:solidFill>
              </a:rPr>
              <a:t>Julius Agricola (40–93) was the governor of Britannia in the late 70s.</a:t>
            </a:r>
            <a:endParaRPr lang="tr-TR" sz="2600" b="0" dirty="0">
              <a:solidFill>
                <a:schemeClr val="tx1"/>
              </a:solidFill>
            </a:endParaRPr>
          </a:p>
          <a:p>
            <a:pPr marL="285750" indent="-285750">
              <a:buFont typeface="Wingdings" panose="05000000000000000000" pitchFamily="2" charset="2"/>
              <a:buChar char="v"/>
            </a:pPr>
            <a:r>
              <a:rPr lang="tr-TR" sz="2600" b="0" dirty="0">
                <a:solidFill>
                  <a:schemeClr val="tx1"/>
                </a:solidFill>
              </a:rPr>
              <a:t>H</a:t>
            </a:r>
            <a:r>
              <a:rPr lang="en-GB" sz="2600" b="0" dirty="0">
                <a:solidFill>
                  <a:schemeClr val="tx1"/>
                </a:solidFill>
              </a:rPr>
              <a:t>e spreads garrisons of Roman troops all over the country to keep it in order and gradually the headquarters of each garrison became a town.</a:t>
            </a:r>
            <a:endParaRPr lang="tr-TR" sz="2600" b="0" dirty="0">
              <a:solidFill>
                <a:schemeClr val="tx1"/>
              </a:solidFill>
            </a:endParaRPr>
          </a:p>
        </p:txBody>
      </p:sp>
    </p:spTree>
    <p:extLst>
      <p:ext uri="{BB962C8B-B14F-4D97-AF65-F5344CB8AC3E}">
        <p14:creationId xmlns:p14="http://schemas.microsoft.com/office/powerpoint/2010/main" val="2868142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9E7E5-1EAF-464A-960D-AF0C49FBBFBF}"/>
              </a:ext>
            </a:extLst>
          </p:cNvPr>
          <p:cNvSpPr>
            <a:spLocks noGrp="1"/>
          </p:cNvSpPr>
          <p:nvPr>
            <p:ph type="title"/>
          </p:nvPr>
        </p:nvSpPr>
        <p:spPr>
          <a:xfrm>
            <a:off x="522606" y="2635867"/>
            <a:ext cx="3611029" cy="1084901"/>
          </a:xfrm>
        </p:spPr>
        <p:txBody>
          <a:bodyPr>
            <a:normAutofit/>
          </a:bodyPr>
          <a:lstStyle/>
          <a:p>
            <a:r>
              <a:rPr lang="en-GB" sz="2600" dirty="0"/>
              <a:t>Hadrian’s Wall</a:t>
            </a:r>
          </a:p>
        </p:txBody>
      </p:sp>
      <p:sp>
        <p:nvSpPr>
          <p:cNvPr id="16" name="Rectangle 15">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grass, outdoor, sky, rock&#10;&#10;Description automatically generated">
            <a:extLst>
              <a:ext uri="{FF2B5EF4-FFF2-40B4-BE49-F238E27FC236}">
                <a16:creationId xmlns:a16="http://schemas.microsoft.com/office/drawing/2014/main" id="{C61DC19C-B6EB-4B1F-9D98-E7DE6CB3BDD9}"/>
              </a:ext>
            </a:extLst>
          </p:cNvPr>
          <p:cNvPicPr>
            <a:picLocks noChangeAspect="1"/>
          </p:cNvPicPr>
          <p:nvPr/>
        </p:nvPicPr>
        <p:blipFill rotWithShape="1">
          <a:blip r:embed="rId2">
            <a:extLst>
              <a:ext uri="{28A0092B-C50C-407E-A947-70E740481C1C}">
                <a14:useLocalDpi xmlns:a14="http://schemas.microsoft.com/office/drawing/2010/main" val="0"/>
              </a:ext>
            </a:extLst>
          </a:blip>
          <a:srcRect t="16367" r="-1" b="8790"/>
          <a:stretch/>
        </p:blipFill>
        <p:spPr>
          <a:xfrm>
            <a:off x="4695713" y="713436"/>
            <a:ext cx="7500472" cy="5431128"/>
          </a:xfrm>
          <a:prstGeom prst="rect">
            <a:avLst/>
          </a:prstGeom>
        </p:spPr>
      </p:pic>
      <p:sp>
        <p:nvSpPr>
          <p:cNvPr id="18" name="Rectangle 17">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28BE6F2-6E34-469E-9EC4-EE61B4E5C350}"/>
              </a:ext>
            </a:extLst>
          </p:cNvPr>
          <p:cNvSpPr txBox="1"/>
          <p:nvPr/>
        </p:nvSpPr>
        <p:spPr>
          <a:xfrm>
            <a:off x="10833652" y="6479393"/>
            <a:ext cx="1103187" cy="230832"/>
          </a:xfrm>
          <a:prstGeom prst="rect">
            <a:avLst/>
          </a:prstGeom>
          <a:noFill/>
        </p:spPr>
        <p:txBody>
          <a:bodyPr wrap="none" rtlCol="0">
            <a:spAutoFit/>
          </a:bodyPr>
          <a:lstStyle/>
          <a:p>
            <a:r>
              <a:rPr lang="en-GB" sz="900" dirty="0"/>
              <a:t>English Heritage</a:t>
            </a:r>
          </a:p>
        </p:txBody>
      </p:sp>
      <p:sp>
        <p:nvSpPr>
          <p:cNvPr id="4" name="Content Placeholder 3">
            <a:extLst>
              <a:ext uri="{FF2B5EF4-FFF2-40B4-BE49-F238E27FC236}">
                <a16:creationId xmlns:a16="http://schemas.microsoft.com/office/drawing/2014/main" id="{BFB4012E-1D41-2A29-8DAA-8D9830ED4705}"/>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7756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218A0-E6DD-48CD-95FC-6AC45B1D2358}"/>
              </a:ext>
            </a:extLst>
          </p:cNvPr>
          <p:cNvSpPr>
            <a:spLocks noGrp="1"/>
          </p:cNvSpPr>
          <p:nvPr>
            <p:ph type="title"/>
          </p:nvPr>
        </p:nvSpPr>
        <p:spPr/>
        <p:txBody>
          <a:bodyPr/>
          <a:lstStyle/>
          <a:p>
            <a:pPr algn="ctr"/>
            <a:r>
              <a:rPr lang="en-GB" dirty="0">
                <a:solidFill>
                  <a:schemeClr val="tx1"/>
                </a:solidFill>
              </a:rPr>
              <a:t>The Roman Peace</a:t>
            </a:r>
          </a:p>
        </p:txBody>
      </p:sp>
      <p:sp>
        <p:nvSpPr>
          <p:cNvPr id="3" name="Content Placeholder 2">
            <a:extLst>
              <a:ext uri="{FF2B5EF4-FFF2-40B4-BE49-F238E27FC236}">
                <a16:creationId xmlns:a16="http://schemas.microsoft.com/office/drawing/2014/main" id="{549F3821-9F80-47B7-AD8D-1538E433E6F3}"/>
              </a:ext>
            </a:extLst>
          </p:cNvPr>
          <p:cNvSpPr>
            <a:spLocks noGrp="1"/>
          </p:cNvSpPr>
          <p:nvPr>
            <p:ph idx="1"/>
          </p:nvPr>
        </p:nvSpPr>
        <p:spPr>
          <a:xfrm>
            <a:off x="5376671" y="705113"/>
            <a:ext cx="6417764" cy="5510157"/>
          </a:xfrm>
        </p:spPr>
        <p:txBody>
          <a:bodyPr>
            <a:noAutofit/>
          </a:bodyPr>
          <a:lstStyle/>
          <a:p>
            <a:pPr marL="285750" indent="-285750">
              <a:buFont typeface="Wingdings" panose="05000000000000000000" pitchFamily="2" charset="2"/>
              <a:buChar char="v"/>
            </a:pPr>
            <a:r>
              <a:rPr lang="en-GB" sz="2200" b="0" dirty="0">
                <a:solidFill>
                  <a:schemeClr val="tx1"/>
                </a:solidFill>
              </a:rPr>
              <a:t>All military arrangements kept Britons quiet and undisturbed by </a:t>
            </a:r>
            <a:r>
              <a:rPr lang="en-GB" sz="2200" b="0">
                <a:solidFill>
                  <a:schemeClr val="tx1"/>
                </a:solidFill>
              </a:rPr>
              <a:t>their enemies.</a:t>
            </a:r>
            <a:endParaRPr lang="tr-TR" sz="2200" b="0" dirty="0">
              <a:solidFill>
                <a:schemeClr val="tx1"/>
              </a:solidFill>
            </a:endParaRPr>
          </a:p>
        </p:txBody>
      </p:sp>
    </p:spTree>
    <p:extLst>
      <p:ext uri="{BB962C8B-B14F-4D97-AF65-F5344CB8AC3E}">
        <p14:creationId xmlns:p14="http://schemas.microsoft.com/office/powerpoint/2010/main" val="2543306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B23D-83DD-4A0E-8C2B-E5F76D5ECCA9}"/>
              </a:ext>
            </a:extLst>
          </p:cNvPr>
          <p:cNvSpPr>
            <a:spLocks noGrp="1"/>
          </p:cNvSpPr>
          <p:nvPr>
            <p:ph type="title"/>
          </p:nvPr>
        </p:nvSpPr>
        <p:spPr>
          <a:xfrm>
            <a:off x="642918" y="705113"/>
            <a:ext cx="3411973" cy="4145183"/>
          </a:xfrm>
        </p:spPr>
        <p:txBody>
          <a:bodyPr>
            <a:normAutofit/>
          </a:bodyPr>
          <a:lstStyle/>
          <a:p>
            <a:r>
              <a:rPr lang="tr-TR" sz="2800" dirty="0">
                <a:solidFill>
                  <a:schemeClr val="tx1"/>
                </a:solidFill>
              </a:rPr>
              <a:t>BIBLIOGRAPHY</a:t>
            </a:r>
            <a:endParaRPr lang="en-GB" sz="2800" dirty="0">
              <a:solidFill>
                <a:schemeClr val="tx1"/>
              </a:solidFill>
            </a:endParaRPr>
          </a:p>
        </p:txBody>
      </p:sp>
      <p:sp>
        <p:nvSpPr>
          <p:cNvPr id="3" name="Content Placeholder 2">
            <a:extLst>
              <a:ext uri="{FF2B5EF4-FFF2-40B4-BE49-F238E27FC236}">
                <a16:creationId xmlns:a16="http://schemas.microsoft.com/office/drawing/2014/main" id="{25F4F132-CA21-4868-BCC5-895367170B88}"/>
              </a:ext>
            </a:extLst>
          </p:cNvPr>
          <p:cNvSpPr>
            <a:spLocks noGrp="1"/>
          </p:cNvSpPr>
          <p:nvPr>
            <p:ph idx="1"/>
          </p:nvPr>
        </p:nvSpPr>
        <p:spPr/>
        <p:txBody>
          <a:bodyPr>
            <a:normAutofit/>
          </a:bodyPr>
          <a:lstStyle/>
          <a:p>
            <a:pPr marL="342900" indent="-342900">
              <a:buFont typeface="Wingdings" panose="05000000000000000000" pitchFamily="2" charset="2"/>
              <a:buChar char="v"/>
            </a:pPr>
            <a:r>
              <a:rPr lang="en-GB" sz="2200" b="0" dirty="0">
                <a:solidFill>
                  <a:schemeClr val="tx1"/>
                </a:solidFill>
              </a:rPr>
              <a:t>Burns, William E. </a:t>
            </a:r>
            <a:r>
              <a:rPr lang="en-GB" sz="2200" b="0" i="1" dirty="0">
                <a:solidFill>
                  <a:schemeClr val="tx1"/>
                </a:solidFill>
              </a:rPr>
              <a:t>A Brief History of Great Britain</a:t>
            </a:r>
            <a:r>
              <a:rPr lang="en-GB" sz="2200" b="0" dirty="0">
                <a:solidFill>
                  <a:schemeClr val="tx1"/>
                </a:solidFill>
              </a:rPr>
              <a:t>. Facts on File, 2010.</a:t>
            </a:r>
          </a:p>
          <a:p>
            <a:pPr marL="342900" indent="-342900">
              <a:buFont typeface="Wingdings" panose="05000000000000000000" pitchFamily="2" charset="2"/>
              <a:buChar char="v"/>
            </a:pPr>
            <a:r>
              <a:rPr lang="en-GB" sz="2200" b="0" dirty="0">
                <a:solidFill>
                  <a:schemeClr val="tx1"/>
                </a:solidFill>
              </a:rPr>
              <a:t>Dance, E. H. </a:t>
            </a:r>
            <a:r>
              <a:rPr lang="en-GB" sz="2200" b="0" i="1" dirty="0">
                <a:solidFill>
                  <a:schemeClr val="tx1"/>
                </a:solidFill>
              </a:rPr>
              <a:t>Outlines of British Social History</a:t>
            </a:r>
            <a:r>
              <a:rPr lang="en-GB" sz="2200" b="0" dirty="0">
                <a:solidFill>
                  <a:schemeClr val="tx1"/>
                </a:solidFill>
              </a:rPr>
              <a:t>. Longmans, Green &amp; Co., 1950.</a:t>
            </a:r>
          </a:p>
        </p:txBody>
      </p:sp>
    </p:spTree>
    <p:extLst>
      <p:ext uri="{BB962C8B-B14F-4D97-AF65-F5344CB8AC3E}">
        <p14:creationId xmlns:p14="http://schemas.microsoft.com/office/powerpoint/2010/main" val="2652960311"/>
      </p:ext>
    </p:extLst>
  </p:cSld>
  <p:clrMapOvr>
    <a:masterClrMapping/>
  </p:clrMapOvr>
</p:sld>
</file>

<file path=ppt/theme/theme1.xml><?xml version="1.0" encoding="utf-8"?>
<a:theme xmlns:a="http://schemas.openxmlformats.org/drawingml/2006/main" name="ShojiVTI">
  <a:themeElements>
    <a:clrScheme name="AnalogousFromLightSeedRightStep">
      <a:dk1>
        <a:srgbClr val="000000"/>
      </a:dk1>
      <a:lt1>
        <a:srgbClr val="FFFFFF"/>
      </a:lt1>
      <a:dk2>
        <a:srgbClr val="412436"/>
      </a:dk2>
      <a:lt2>
        <a:srgbClr val="E8E4E2"/>
      </a:lt2>
      <a:accent1>
        <a:srgbClr val="7EA8B9"/>
      </a:accent1>
      <a:accent2>
        <a:srgbClr val="7F90BA"/>
      </a:accent2>
      <a:accent3>
        <a:srgbClr val="9C96C6"/>
      </a:accent3>
      <a:accent4>
        <a:srgbClr val="9F7FBA"/>
      </a:accent4>
      <a:accent5>
        <a:srgbClr val="C292C4"/>
      </a:accent5>
      <a:accent6>
        <a:srgbClr val="BA7FA4"/>
      </a:accent6>
      <a:hlink>
        <a:srgbClr val="A97660"/>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docProps/app.xml><?xml version="1.0" encoding="utf-8"?>
<Properties xmlns="http://schemas.openxmlformats.org/officeDocument/2006/extended-properties" xmlns:vt="http://schemas.openxmlformats.org/officeDocument/2006/docPropsVTypes">
  <TotalTime>209</TotalTime>
  <Words>1162</Words>
  <Application>Microsoft Macintosh PowerPoint</Application>
  <PresentationFormat>Geniş ekran</PresentationFormat>
  <Paragraphs>88</Paragraphs>
  <Slides>25</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25</vt:i4>
      </vt:variant>
    </vt:vector>
  </HeadingPairs>
  <TitlesOfParts>
    <vt:vector size="32" baseType="lpstr">
      <vt:lpstr>Meiryo</vt:lpstr>
      <vt:lpstr>Arial</vt:lpstr>
      <vt:lpstr>Chalkboard SE</vt:lpstr>
      <vt:lpstr>Corbel</vt:lpstr>
      <vt:lpstr>Söhne</vt:lpstr>
      <vt:lpstr>Wingdings</vt:lpstr>
      <vt:lpstr>ShojiVTI</vt:lpstr>
      <vt:lpstr>ELIT214 BRITISH CULTURAL HISTORY Week-2</vt:lpstr>
      <vt:lpstr>PowerPoint Sunusu</vt:lpstr>
      <vt:lpstr>Prehistory of Britain</vt:lpstr>
      <vt:lpstr>The Paleolithic Age in Britain</vt:lpstr>
      <vt:lpstr>The Paleolithic Age</vt:lpstr>
      <vt:lpstr>The New Stone Age (the Neolithic) </vt:lpstr>
      <vt:lpstr>Chalkland people and henges</vt:lpstr>
      <vt:lpstr>Stonehenge</vt:lpstr>
      <vt:lpstr>PowerPoint Sunusu</vt:lpstr>
      <vt:lpstr>Barrows</vt:lpstr>
      <vt:lpstr>The Bronze Age</vt:lpstr>
      <vt:lpstr>THE BEAKER PEOPLE</vt:lpstr>
      <vt:lpstr>Trade in the Bronze Age</vt:lpstr>
      <vt:lpstr>The Iron Age and the Britons</vt:lpstr>
      <vt:lpstr>Goidels and Brythons</vt:lpstr>
      <vt:lpstr>The Britons</vt:lpstr>
      <vt:lpstr>The Celts and the Iron Age</vt:lpstr>
      <vt:lpstr>The Celts</vt:lpstr>
      <vt:lpstr>Trade</vt:lpstr>
      <vt:lpstr>The Coming of the Romans</vt:lpstr>
      <vt:lpstr>The Roman Conquest</vt:lpstr>
      <vt:lpstr>Julius Agricola (40–93)</vt:lpstr>
      <vt:lpstr>Hadrian’s Wall</vt:lpstr>
      <vt:lpstr>The Roman Peace</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BRITAIN</dc:title>
  <dc:creator>Author</dc:creator>
  <cp:lastModifiedBy>Pelin Gölcük MİRZA</cp:lastModifiedBy>
  <cp:revision>22</cp:revision>
  <dcterms:created xsi:type="dcterms:W3CDTF">2021-03-03T07:30:08Z</dcterms:created>
  <dcterms:modified xsi:type="dcterms:W3CDTF">2024-02-21T09:58:58Z</dcterms:modified>
</cp:coreProperties>
</file>